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58" r:id="rId3"/>
    <p:sldId id="257" r:id="rId4"/>
    <p:sldId id="298" r:id="rId5"/>
    <p:sldId id="265" r:id="rId6"/>
    <p:sldId id="260" r:id="rId7"/>
    <p:sldId id="266" r:id="rId8"/>
    <p:sldId id="267" r:id="rId9"/>
    <p:sldId id="259" r:id="rId10"/>
    <p:sldId id="261" r:id="rId11"/>
    <p:sldId id="262" r:id="rId12"/>
    <p:sldId id="263" r:id="rId13"/>
    <p:sldId id="299" r:id="rId14"/>
    <p:sldId id="264" r:id="rId15"/>
    <p:sldId id="269" r:id="rId16"/>
    <p:sldId id="270" r:id="rId17"/>
    <p:sldId id="268" r:id="rId18"/>
    <p:sldId id="271" r:id="rId19"/>
    <p:sldId id="272" r:id="rId20"/>
    <p:sldId id="273" r:id="rId21"/>
    <p:sldId id="274" r:id="rId22"/>
    <p:sldId id="275" r:id="rId23"/>
    <p:sldId id="305" r:id="rId24"/>
    <p:sldId id="306" r:id="rId25"/>
    <p:sldId id="307" r:id="rId26"/>
    <p:sldId id="300" r:id="rId27"/>
    <p:sldId id="308" r:id="rId28"/>
    <p:sldId id="309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5" r:id="rId38"/>
    <p:sldId id="284" r:id="rId39"/>
    <p:sldId id="286" r:id="rId40"/>
    <p:sldId id="287" r:id="rId41"/>
    <p:sldId id="302" r:id="rId42"/>
    <p:sldId id="301" r:id="rId43"/>
    <p:sldId id="288" r:id="rId44"/>
    <p:sldId id="303" r:id="rId45"/>
    <p:sldId id="295" r:id="rId46"/>
    <p:sldId id="296" r:id="rId47"/>
    <p:sldId id="294" r:id="rId48"/>
    <p:sldId id="310" r:id="rId49"/>
    <p:sldId id="313" r:id="rId50"/>
    <p:sldId id="312" r:id="rId51"/>
    <p:sldId id="311" r:id="rId52"/>
    <p:sldId id="315" r:id="rId53"/>
    <p:sldId id="297" r:id="rId54"/>
    <p:sldId id="304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2450" autoAdjust="0"/>
  </p:normalViewPr>
  <p:slideViewPr>
    <p:cSldViewPr>
      <p:cViewPr varScale="1">
        <p:scale>
          <a:sx n="112" d="100"/>
          <a:sy n="112" d="100"/>
        </p:scale>
        <p:origin x="-185" y="-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8B764-597A-46F3-86DE-1B5781648E51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19F1B-3A6C-465B-95B3-D2E2EBB60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14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65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returns</a:t>
            </a:r>
            <a:r>
              <a:rPr lang="en-US" baseline="0" dirty="0" smtClean="0"/>
              <a:t> a</a:t>
            </a:r>
            <a:r>
              <a:rPr lang="en-US" baseline="30000" dirty="0" smtClean="0"/>
              <a:t>n</a:t>
            </a:r>
          </a:p>
          <a:p>
            <a:r>
              <a:rPr lang="en-US" baseline="0" dirty="0" smtClean="0"/>
              <a:t>Θ(n)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returns</a:t>
            </a:r>
            <a:r>
              <a:rPr lang="en-US" baseline="0" dirty="0" smtClean="0"/>
              <a:t> a</a:t>
            </a:r>
            <a:r>
              <a:rPr lang="en-US" baseline="30000" dirty="0" smtClean="0"/>
              <a:t>n</a:t>
            </a:r>
          </a:p>
          <a:p>
            <a:r>
              <a:rPr lang="en-US" baseline="0" dirty="0" smtClean="0"/>
              <a:t>Θ(</a:t>
            </a:r>
            <a:r>
              <a:rPr lang="en-US" baseline="0" dirty="0" err="1" smtClean="0"/>
              <a:t>lg</a:t>
            </a:r>
            <a:r>
              <a:rPr lang="en-US" baseline="0" dirty="0" smtClean="0"/>
              <a:t> 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0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8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worst case: </a:t>
            </a:r>
            <a:r>
              <a:rPr lang="en-US" dirty="0" err="1" smtClean="0"/>
              <a:t>lg</a:t>
            </a:r>
            <a:r>
              <a:rPr lang="en-US" baseline="0" dirty="0" smtClean="0"/>
              <a:t> n = max number of comparisons</a:t>
            </a:r>
          </a:p>
          <a:p>
            <a:r>
              <a:rPr lang="en-US" baseline="0" dirty="0" smtClean="0"/>
              <a:t>best case: O(1) the number searched for = n/2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6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worst-case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Θ</m:t>
                    </m:r>
                  </m:oMath>
                </a14:m>
                <a:r>
                  <a:rPr lang="en-US" dirty="0" smtClean="0"/>
                  <a:t>(lg n)</a:t>
                </a:r>
              </a:p>
              <a:p>
                <a:r>
                  <a:rPr lang="en-US" dirty="0" smtClean="0"/>
                  <a:t>best case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Θ</m:t>
                    </m:r>
                    <m:r>
                      <m:rPr>
                        <m:nor/>
                      </m:rPr>
                      <a:rPr lang="en-US" b="0" i="0" dirty="0" smtClean="0"/>
                      <m:t>(1)</m:t>
                    </m:r>
                  </m:oMath>
                </a14:m>
                <a:endParaRPr lang="en-US" b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Theta</a:t>
                </a:r>
                <a:r>
                  <a:rPr lang="en-US" baseline="0" dirty="0" smtClean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Θ</m:t>
                    </m:r>
                  </m:oMath>
                </a14:m>
                <a:r>
                  <a:rPr lang="en-US" dirty="0" smtClean="0"/>
                  <a:t>(lg 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worst-case = </a:t>
                </a:r>
                <a:r>
                  <a:rPr lang="el-GR" i="0" dirty="0" smtClean="0">
                    <a:latin typeface="Cambria Math"/>
                  </a:rPr>
                  <a:t>"Θ</a:t>
                </a:r>
                <a:r>
                  <a:rPr lang="en-US" i="0" dirty="0" smtClean="0"/>
                  <a:t>"</a:t>
                </a:r>
                <a:r>
                  <a:rPr lang="en-US" dirty="0" smtClean="0"/>
                  <a:t>(lg n)</a:t>
                </a:r>
              </a:p>
              <a:p>
                <a:r>
                  <a:rPr lang="en-US" dirty="0" smtClean="0"/>
                  <a:t>best case = </a:t>
                </a:r>
                <a:r>
                  <a:rPr lang="el-GR" i="0" dirty="0" smtClean="0">
                    <a:latin typeface="Cambria Math"/>
                  </a:rPr>
                  <a:t>"Θ</a:t>
                </a:r>
                <a:r>
                  <a:rPr lang="en-US" b="0" i="0" dirty="0" smtClean="0">
                    <a:latin typeface="Cambria Math"/>
                  </a:rPr>
                  <a:t>(1)</a:t>
                </a:r>
                <a:r>
                  <a:rPr lang="en-US" b="0" i="0" dirty="0" smtClean="0"/>
                  <a:t>"</a:t>
                </a:r>
                <a:endParaRPr lang="en-US" b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Theta</a:t>
                </a:r>
                <a:r>
                  <a:rPr lang="en-US" baseline="0" dirty="0" smtClean="0"/>
                  <a:t> = </a:t>
                </a:r>
                <a:r>
                  <a:rPr lang="el-GR" i="0" dirty="0" smtClean="0">
                    <a:latin typeface="Cambria Math"/>
                  </a:rPr>
                  <a:t>"Θ</a:t>
                </a:r>
                <a:r>
                  <a:rPr lang="en-US" i="0" dirty="0" smtClean="0"/>
                  <a:t>"</a:t>
                </a:r>
                <a:r>
                  <a:rPr lang="en-US" dirty="0" smtClean="0"/>
                  <a:t>(lg n)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0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No,</a:t>
            </a:r>
            <a:r>
              <a:rPr lang="en-US" baseline="0" dirty="0" smtClean="0"/>
              <a:t> even if you find the insertion point more quickly, n items must still be shifted to the right.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9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3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returns</a:t>
            </a:r>
            <a:r>
              <a:rPr lang="en-US" baseline="0" dirty="0" smtClean="0"/>
              <a:t> n</a:t>
            </a:r>
          </a:p>
          <a:p>
            <a:r>
              <a:rPr lang="en-US" baseline="0" dirty="0" smtClean="0"/>
              <a:t>Θ(n)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8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returns</a:t>
            </a:r>
            <a:r>
              <a:rPr lang="en-US" baseline="0" dirty="0" smtClean="0"/>
              <a:t> the sum of x=0 to n</a:t>
            </a:r>
          </a:p>
          <a:p>
            <a:r>
              <a:rPr lang="en-US" baseline="0" dirty="0" smtClean="0"/>
              <a:t>Θ(n)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returns</a:t>
            </a:r>
            <a:r>
              <a:rPr lang="en-US" baseline="0" dirty="0" smtClean="0"/>
              <a:t> the factorial</a:t>
            </a:r>
          </a:p>
          <a:p>
            <a:r>
              <a:rPr lang="en-US" baseline="0" dirty="0" smtClean="0"/>
              <a:t>still Θ(n)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19F1B-3A6C-465B-95B3-D2E2EBB603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8FC1E86-A456-4740-8D73-7550E372C294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1012C46-7377-4CC2-BEAB-D78492634D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Sorting, Runtime </a:t>
            </a:r>
            <a:r>
              <a:rPr lang="en-US" smtClean="0"/>
              <a:t>and recurrence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CS340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Proving correctness with a loop invariant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3 Things must be shown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Initialization</a:t>
            </a:r>
            <a:r>
              <a:rPr lang="en-US" dirty="0"/>
              <a:t>: It is true prior to the first iteration of the loop.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Maintenance</a:t>
            </a:r>
            <a:r>
              <a:rPr lang="en-US" dirty="0"/>
              <a:t>: If it is true before an iteration of the loop, it remains true before </a:t>
            </a:r>
            <a:r>
              <a:rPr lang="en-US" dirty="0" smtClean="0"/>
              <a:t>the next </a:t>
            </a:r>
            <a:r>
              <a:rPr lang="en-US" dirty="0"/>
              <a:t>iteration.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Termination</a:t>
            </a:r>
            <a:r>
              <a:rPr lang="en-US" dirty="0"/>
              <a:t>: When the loop terminates, the invariant—usually along with </a:t>
            </a:r>
            <a:r>
              <a:rPr lang="en-US" dirty="0" smtClean="0"/>
              <a:t>the reason </a:t>
            </a:r>
            <a:r>
              <a:rPr lang="en-US" dirty="0"/>
              <a:t>that the loop terminated—gives us a useful property that helps show </a:t>
            </a:r>
            <a:r>
              <a:rPr lang="en-US" dirty="0" smtClean="0"/>
              <a:t>that the </a:t>
            </a:r>
            <a:r>
              <a:rPr lang="en-US" dirty="0"/>
              <a:t>algorithm is correct.</a:t>
            </a:r>
          </a:p>
        </p:txBody>
      </p:sp>
    </p:spTree>
    <p:extLst>
      <p:ext uri="{BB962C8B-B14F-4D97-AF65-F5344CB8AC3E}">
        <p14:creationId xmlns:p14="http://schemas.microsoft.com/office/powerpoint/2010/main" val="330867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invariant for 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invariant: At the start of each iteration of the “outer” for </a:t>
            </a:r>
            <a:r>
              <a:rPr lang="en-US" dirty="0" smtClean="0"/>
              <a:t>loop—the loop </a:t>
            </a:r>
            <a:r>
              <a:rPr lang="en-US" dirty="0"/>
              <a:t>indexed by j—the subarray </a:t>
            </a:r>
            <a:r>
              <a:rPr lang="en-US" dirty="0" smtClean="0"/>
              <a:t>A[1.. j-1] </a:t>
            </a:r>
            <a:r>
              <a:rPr lang="en-US" dirty="0"/>
              <a:t>consists of the elements </a:t>
            </a:r>
            <a:r>
              <a:rPr lang="en-US" dirty="0" smtClean="0"/>
              <a:t>originally in A[1.. </a:t>
            </a:r>
            <a:r>
              <a:rPr lang="en-US" smtClean="0"/>
              <a:t>j-1] </a:t>
            </a:r>
            <a:r>
              <a:rPr lang="en-US" dirty="0"/>
              <a:t>but in sorted order.</a:t>
            </a:r>
          </a:p>
        </p:txBody>
      </p:sp>
    </p:spTree>
    <p:extLst>
      <p:ext uri="{BB962C8B-B14F-4D97-AF65-F5344CB8AC3E}">
        <p14:creationId xmlns:p14="http://schemas.microsoft.com/office/powerpoint/2010/main" val="286143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 of 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Initialization 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before the first iteration, j </a:t>
            </a:r>
            <a:r>
              <a:rPr lang="en-US" dirty="0" smtClean="0"/>
              <a:t>= </a:t>
            </a:r>
            <a:r>
              <a:rPr lang="en-US" dirty="0"/>
              <a:t>2. The subarray </a:t>
            </a:r>
            <a:r>
              <a:rPr lang="en-US" dirty="0" smtClean="0"/>
              <a:t>A[1.. j-1] is </a:t>
            </a:r>
            <a:r>
              <a:rPr lang="en-US" dirty="0"/>
              <a:t>the single element </a:t>
            </a:r>
            <a:r>
              <a:rPr lang="en-US" dirty="0" smtClean="0"/>
              <a:t>A[1], </a:t>
            </a:r>
            <a:r>
              <a:rPr lang="en-US" dirty="0"/>
              <a:t>which is </a:t>
            </a:r>
            <a:r>
              <a:rPr lang="en-US" dirty="0" smtClean="0"/>
              <a:t>trivially </a:t>
            </a:r>
            <a:r>
              <a:rPr lang="en-US" dirty="0"/>
              <a:t>sorted.</a:t>
            </a:r>
          </a:p>
          <a:p>
            <a:r>
              <a:rPr lang="en-US" b="1" dirty="0"/>
              <a:t>Maintenance: </a:t>
            </a:r>
            <a:endParaRPr lang="en-US" b="1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body of the inner </a:t>
            </a:r>
            <a:r>
              <a:rPr lang="en-US" b="1" dirty="0"/>
              <a:t>while </a:t>
            </a:r>
            <a:r>
              <a:rPr lang="en-US" dirty="0"/>
              <a:t>loop works by </a:t>
            </a:r>
            <a:r>
              <a:rPr lang="en-US" dirty="0" smtClean="0"/>
              <a:t>moving A[j-1], A[j-2], A[j-3], </a:t>
            </a:r>
            <a:r>
              <a:rPr lang="en-US" dirty="0"/>
              <a:t>and so on, by one position to the right until </a:t>
            </a:r>
            <a:r>
              <a:rPr lang="en-US" dirty="0" smtClean="0"/>
              <a:t>the proper </a:t>
            </a:r>
            <a:r>
              <a:rPr lang="en-US" dirty="0"/>
              <a:t>position for </a:t>
            </a:r>
            <a:r>
              <a:rPr lang="en-US" i="1" dirty="0"/>
              <a:t>key </a:t>
            </a:r>
            <a:r>
              <a:rPr lang="en-US" dirty="0"/>
              <a:t>(which has the value that started out in </a:t>
            </a:r>
            <a:r>
              <a:rPr lang="en-US" dirty="0" smtClean="0"/>
              <a:t>A[j]) </a:t>
            </a:r>
            <a:r>
              <a:rPr lang="en-US" dirty="0"/>
              <a:t>is found</a:t>
            </a:r>
            <a:r>
              <a:rPr lang="en-US" dirty="0" smtClean="0"/>
              <a:t>. At </a:t>
            </a:r>
            <a:r>
              <a:rPr lang="en-US" dirty="0"/>
              <a:t>that point, the value of </a:t>
            </a:r>
            <a:r>
              <a:rPr lang="en-US" i="1" dirty="0"/>
              <a:t>key </a:t>
            </a:r>
            <a:r>
              <a:rPr lang="en-US" dirty="0"/>
              <a:t>is placed into this position. The subarray </a:t>
            </a:r>
            <a:r>
              <a:rPr lang="en-US" dirty="0" smtClean="0"/>
              <a:t>A[1..j] </a:t>
            </a:r>
            <a:r>
              <a:rPr lang="en-US" dirty="0"/>
              <a:t>then consists of the </a:t>
            </a:r>
            <a:r>
              <a:rPr lang="en-US" dirty="0" smtClean="0"/>
              <a:t>elements originally </a:t>
            </a:r>
            <a:r>
              <a:rPr lang="en-US" dirty="0"/>
              <a:t>in </a:t>
            </a:r>
            <a:r>
              <a:rPr lang="en-US" dirty="0" smtClean="0"/>
              <a:t>A[1..j], </a:t>
            </a:r>
            <a:r>
              <a:rPr lang="en-US" dirty="0"/>
              <a:t>but in sorted </a:t>
            </a:r>
            <a:r>
              <a:rPr lang="en-US" dirty="0" smtClean="0"/>
              <a:t>order.</a:t>
            </a:r>
            <a:endParaRPr lang="en-US" dirty="0"/>
          </a:p>
          <a:p>
            <a:r>
              <a:rPr lang="en-US" b="1" dirty="0"/>
              <a:t>Termination: </a:t>
            </a:r>
            <a:endParaRPr lang="en-US" b="1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outer </a:t>
            </a:r>
            <a:r>
              <a:rPr lang="en-US" b="1" dirty="0"/>
              <a:t>for </a:t>
            </a:r>
            <a:r>
              <a:rPr lang="en-US" dirty="0"/>
              <a:t>loop ends when j &gt; n, which occurs when </a:t>
            </a:r>
            <a:r>
              <a:rPr lang="en-US" dirty="0" smtClean="0"/>
              <a:t>j=n+1.  </a:t>
            </a:r>
            <a:br>
              <a:rPr lang="en-US" dirty="0" smtClean="0"/>
            </a:br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j-1=n</a:t>
            </a:r>
            <a:r>
              <a:rPr lang="en-US" dirty="0"/>
              <a:t>. Plugging n in for </a:t>
            </a:r>
            <a:r>
              <a:rPr lang="en-US" dirty="0" smtClean="0"/>
              <a:t>j-1 </a:t>
            </a:r>
            <a:r>
              <a:rPr lang="en-US" dirty="0"/>
              <a:t>in the loop invariant, </a:t>
            </a:r>
            <a:r>
              <a:rPr lang="en-US" dirty="0" smtClean="0"/>
              <a:t>the subarray A[1..n] </a:t>
            </a:r>
            <a:r>
              <a:rPr lang="en-US" dirty="0"/>
              <a:t>consists of the elements originally in </a:t>
            </a:r>
            <a:r>
              <a:rPr lang="en-US" dirty="0" smtClean="0"/>
              <a:t>A[1..n] </a:t>
            </a:r>
            <a:r>
              <a:rPr lang="en-US" dirty="0"/>
              <a:t>but in </a:t>
            </a:r>
            <a:r>
              <a:rPr lang="en-US" dirty="0" smtClean="0"/>
              <a:t>sorted order</a:t>
            </a:r>
            <a:r>
              <a:rPr lang="en-US" dirty="0"/>
              <a:t>. In other words, the entire array is sorted.</a:t>
            </a:r>
          </a:p>
        </p:txBody>
      </p:sp>
    </p:spTree>
    <p:extLst>
      <p:ext uri="{BB962C8B-B14F-4D97-AF65-F5344CB8AC3E}">
        <p14:creationId xmlns:p14="http://schemas.microsoft.com/office/powerpoint/2010/main" val="302148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2057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Rewrite the INSERTION-SORT procedure to sort into </a:t>
            </a:r>
            <a:r>
              <a:rPr lang="en-US" dirty="0" err="1"/>
              <a:t>nonincreasing</a:t>
            </a:r>
            <a:r>
              <a:rPr lang="en-US" dirty="0"/>
              <a:t> instead of </a:t>
            </a:r>
            <a:r>
              <a:rPr lang="en-US" dirty="0" err="1" smtClean="0"/>
              <a:t>nondecreasing</a:t>
            </a:r>
            <a:r>
              <a:rPr lang="en-US" dirty="0" smtClean="0"/>
              <a:t> order.</a:t>
            </a:r>
          </a:p>
          <a:p>
            <a:r>
              <a:rPr lang="en-US" dirty="0"/>
              <a:t>Write a pseudocode for LINEAR-SEARCH, which scans through the sequence</a:t>
            </a:r>
            <a:r>
              <a:rPr lang="en-US" dirty="0" smtClean="0"/>
              <a:t>, looking </a:t>
            </a:r>
            <a:r>
              <a:rPr lang="en-US" dirty="0"/>
              <a:t>for v. Using a loop invariant, prove that your algorithm is correct. (</a:t>
            </a:r>
            <a:r>
              <a:rPr lang="en-US" dirty="0" smtClean="0"/>
              <a:t>Make sure </a:t>
            </a:r>
            <a:r>
              <a:rPr lang="en-US" dirty="0"/>
              <a:t>that your loop invariant fulfills the three necessary </a:t>
            </a:r>
            <a:r>
              <a:rPr lang="en-US" dirty="0" smtClean="0"/>
              <a:t>properties </a:t>
            </a:r>
            <a:r>
              <a:rPr lang="en-US" dirty="0"/>
              <a:t>– initialization, maintenance</a:t>
            </a:r>
            <a:r>
              <a:rPr lang="en-US" dirty="0" smtClean="0"/>
              <a:t>, termination</a:t>
            </a:r>
            <a:r>
              <a:rPr lang="en-US" dirty="0"/>
              <a:t>.)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3257550"/>
            <a:ext cx="2608406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LINEAR-SEARCH(A, v)</a:t>
            </a:r>
          </a:p>
          <a:p>
            <a:r>
              <a:rPr lang="en-US" dirty="0" smtClean="0"/>
              <a:t>for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/>
              <a:t>1 to </a:t>
            </a:r>
            <a:r>
              <a:rPr lang="en-US" dirty="0" err="1" smtClean="0"/>
              <a:t>A.length</a:t>
            </a:r>
            <a:endParaRPr lang="en-US" dirty="0"/>
          </a:p>
          <a:p>
            <a:r>
              <a:rPr lang="en-US" dirty="0" smtClean="0"/>
              <a:t>   if </a:t>
            </a:r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 </a:t>
            </a:r>
            <a:r>
              <a:rPr lang="en-US" dirty="0" smtClean="0"/>
              <a:t>== </a:t>
            </a:r>
            <a:r>
              <a:rPr lang="en-US" dirty="0"/>
              <a:t>v</a:t>
            </a:r>
          </a:p>
          <a:p>
            <a:r>
              <a:rPr lang="en-US" dirty="0" smtClean="0"/>
              <a:t>      return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smtClean="0"/>
              <a:t>return </a:t>
            </a:r>
            <a:r>
              <a:rPr lang="en-US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133244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predict the resources that the algorithm requires. </a:t>
            </a:r>
            <a:endParaRPr lang="en-US" dirty="0" smtClean="0"/>
          </a:p>
          <a:p>
            <a:r>
              <a:rPr lang="en-US" dirty="0" smtClean="0"/>
              <a:t>This is usually </a:t>
            </a:r>
            <a:r>
              <a:rPr lang="en-US" dirty="0"/>
              <a:t>running time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Asymptotic analysis</a:t>
            </a:r>
          </a:p>
          <a:p>
            <a:pPr lvl="1"/>
            <a:r>
              <a:rPr lang="en-US" dirty="0" smtClean="0"/>
              <a:t>Comparison </a:t>
            </a:r>
            <a:r>
              <a:rPr lang="en-US" dirty="0"/>
              <a:t>of functions as inputs approach </a:t>
            </a:r>
            <a:r>
              <a:rPr lang="en-US" dirty="0" smtClean="0"/>
              <a:t>infinity.</a:t>
            </a:r>
          </a:p>
          <a:p>
            <a:r>
              <a:rPr lang="en-US" b="1" dirty="0" smtClean="0"/>
              <a:t>Asymptotic efficiency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the running time of an algorithm increases </a:t>
            </a:r>
            <a:r>
              <a:rPr lang="en-US" dirty="0" smtClean="0"/>
              <a:t>with the </a:t>
            </a:r>
            <a:r>
              <a:rPr lang="en-US" dirty="0"/>
              <a:t>size of the </a:t>
            </a:r>
            <a:r>
              <a:rPr lang="en-US" dirty="0" smtClean="0"/>
              <a:t>input, </a:t>
            </a:r>
            <a:r>
              <a:rPr lang="en-US" dirty="0"/>
              <a:t>as the size of the input increases without bound.</a:t>
            </a:r>
          </a:p>
        </p:txBody>
      </p:sp>
    </p:spTree>
    <p:extLst>
      <p:ext uri="{BB962C8B-B14F-4D97-AF65-F5344CB8AC3E}">
        <p14:creationId xmlns:p14="http://schemas.microsoft.com/office/powerpoint/2010/main" val="407220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and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to contrast methods in terms of efficiency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must sooner or later formalize complexity.</a:t>
            </a:r>
          </a:p>
          <a:p>
            <a:r>
              <a:rPr lang="en-US" dirty="0" smtClean="0"/>
              <a:t>How </a:t>
            </a:r>
            <a:r>
              <a:rPr lang="en-US" dirty="0"/>
              <a:t>to calculate: “</a:t>
            </a:r>
            <a:r>
              <a:rPr lang="en-US" b="1" dirty="0"/>
              <a:t>How long does a program take?</a:t>
            </a:r>
            <a:r>
              <a:rPr lang="en-US" dirty="0"/>
              <a:t>”</a:t>
            </a:r>
          </a:p>
          <a:p>
            <a:r>
              <a:rPr lang="en-US" dirty="0" smtClean="0"/>
              <a:t>The </a:t>
            </a:r>
            <a:r>
              <a:rPr lang="en-US" dirty="0"/>
              <a:t>same algorithm </a:t>
            </a:r>
            <a:r>
              <a:rPr lang="en-US" dirty="0" smtClean="0"/>
              <a:t>may produce different run times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same program running on different machines will take longer on the slower machine!</a:t>
            </a:r>
          </a:p>
          <a:p>
            <a:pPr lvl="1"/>
            <a:r>
              <a:rPr lang="en-US" dirty="0" smtClean="0"/>
              <a:t>Different programming languages may take different times</a:t>
            </a:r>
          </a:p>
          <a:p>
            <a:r>
              <a:rPr lang="en-US" dirty="0" smtClean="0"/>
              <a:t>We need a machine-independent 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38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programming statement has a cost</a:t>
            </a:r>
          </a:p>
          <a:p>
            <a:pPr lvl="1"/>
            <a:r>
              <a:rPr lang="en-US" b="1" dirty="0" smtClean="0"/>
              <a:t>Adding 2 numbers </a:t>
            </a:r>
            <a:r>
              <a:rPr lang="en-US" dirty="0" smtClean="0"/>
              <a:t>uses a certain number of processing cycles</a:t>
            </a:r>
          </a:p>
          <a:p>
            <a:pPr lvl="1"/>
            <a:r>
              <a:rPr lang="en-US" b="1" dirty="0" smtClean="0"/>
              <a:t>Making a comparison </a:t>
            </a:r>
            <a:r>
              <a:rPr lang="en-US" dirty="0" smtClean="0"/>
              <a:t>uses some number of processing cycles</a:t>
            </a:r>
            <a:endParaRPr lang="en-US" dirty="0"/>
          </a:p>
          <a:p>
            <a:r>
              <a:rPr lang="en-US" dirty="0" smtClean="0"/>
              <a:t>Each programming statement is run </a:t>
            </a:r>
            <a:r>
              <a:rPr lang="en-US" b="1" dirty="0" smtClean="0"/>
              <a:t>some number of times</a:t>
            </a:r>
            <a:endParaRPr lang="en-US" b="1" dirty="0"/>
          </a:p>
          <a:p>
            <a:r>
              <a:rPr lang="en-US" dirty="0"/>
              <a:t>The </a:t>
            </a:r>
            <a:r>
              <a:rPr lang="en-US" b="1" dirty="0"/>
              <a:t>running time </a:t>
            </a:r>
            <a:r>
              <a:rPr lang="en-US" dirty="0"/>
              <a:t>of the algorithm is the sum of running times for each </a:t>
            </a:r>
            <a:r>
              <a:rPr lang="en-US" dirty="0" smtClean="0"/>
              <a:t>statement executed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statement that takes c</a:t>
            </a:r>
            <a:r>
              <a:rPr lang="en-US" baseline="-25000" dirty="0"/>
              <a:t>i</a:t>
            </a:r>
            <a:r>
              <a:rPr lang="en-US" dirty="0"/>
              <a:t> steps to execute and executes n times </a:t>
            </a:r>
            <a:r>
              <a:rPr lang="en-US" dirty="0" smtClean="0"/>
              <a:t>will contribute </a:t>
            </a:r>
            <a:r>
              <a:rPr lang="en-US" dirty="0" err="1"/>
              <a:t>c</a:t>
            </a:r>
            <a:r>
              <a:rPr lang="en-US" baseline="-25000" dirty="0" err="1"/>
              <a:t>i</a:t>
            </a:r>
            <a:r>
              <a:rPr lang="en-US" dirty="0" err="1"/>
              <a:t>n</a:t>
            </a:r>
            <a:r>
              <a:rPr lang="en-US" dirty="0"/>
              <a:t> to the total running time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7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Cost = cost x times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32293" r="23027" b="34247"/>
          <a:stretch/>
        </p:blipFill>
        <p:spPr bwMode="auto">
          <a:xfrm>
            <a:off x="167201" y="1047750"/>
            <a:ext cx="7193049" cy="301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1" y="4095750"/>
            <a:ext cx="754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dirty="0" smtClean="0"/>
              <a:t>denotes </a:t>
            </a:r>
            <a:r>
              <a:rPr lang="en-US" dirty="0"/>
              <a:t>the number of times </a:t>
            </a:r>
            <a:r>
              <a:rPr lang="en-US" dirty="0" smtClean="0"/>
              <a:t>the </a:t>
            </a:r>
            <a:r>
              <a:rPr lang="en-US" b="1" dirty="0" smtClean="0"/>
              <a:t>while </a:t>
            </a:r>
            <a:r>
              <a:rPr lang="en-US" dirty="0"/>
              <a:t>loop test in line 5 </a:t>
            </a:r>
            <a:r>
              <a:rPr lang="en-US" dirty="0" smtClean="0"/>
              <a:t>is </a:t>
            </a:r>
            <a:r>
              <a:rPr lang="en-US" dirty="0"/>
              <a:t>executed for that value of </a:t>
            </a:r>
            <a:r>
              <a:rPr lang="en-US" dirty="0" smtClean="0"/>
              <a:t>j.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test for a loop is executed one more time than the loop.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93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for Insertion Sort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9" t="22925" r="15304" b="52485"/>
          <a:stretch/>
        </p:blipFill>
        <p:spPr bwMode="auto">
          <a:xfrm>
            <a:off x="533399" y="1504950"/>
            <a:ext cx="785876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925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for 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case: the </a:t>
            </a:r>
            <a:r>
              <a:rPr lang="en-US" b="1" dirty="0" smtClean="0"/>
              <a:t>while</a:t>
            </a:r>
            <a:r>
              <a:rPr lang="en-US" dirty="0" smtClean="0"/>
              <a:t> loop is never run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= a</a:t>
            </a:r>
            <a:r>
              <a:rPr lang="en-US" i="1" dirty="0" smtClean="0"/>
              <a:t>n</a:t>
            </a:r>
            <a:r>
              <a:rPr lang="en-US" dirty="0" smtClean="0"/>
              <a:t> + b</a:t>
            </a:r>
          </a:p>
          <a:p>
            <a:pPr marL="0" indent="0">
              <a:buNone/>
            </a:pPr>
            <a:r>
              <a:rPr lang="en-US" dirty="0" smtClean="0"/>
              <a:t>= </a:t>
            </a:r>
            <a:r>
              <a:rPr lang="en-US" i="1" dirty="0" smtClean="0"/>
              <a:t>linear</a:t>
            </a:r>
            <a:r>
              <a:rPr lang="en-US" dirty="0" smtClean="0"/>
              <a:t> time based on size of input.  Size of input = n.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9" t="53602" r="16151" b="34028"/>
          <a:stretch/>
        </p:blipFill>
        <p:spPr bwMode="auto">
          <a:xfrm>
            <a:off x="304801" y="2038350"/>
            <a:ext cx="8610600" cy="110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1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algorithm is any well-defined computational procedure that </a:t>
            </a:r>
            <a:r>
              <a:rPr lang="en-US" dirty="0" smtClean="0"/>
              <a:t>takes some </a:t>
            </a:r>
            <a:r>
              <a:rPr lang="en-US" dirty="0"/>
              <a:t>value, or set of values, as </a:t>
            </a:r>
            <a:r>
              <a:rPr lang="en-US" b="1" dirty="0"/>
              <a:t>input</a:t>
            </a:r>
            <a:r>
              <a:rPr lang="en-US" dirty="0"/>
              <a:t> and produces some value, or set of values, </a:t>
            </a:r>
            <a:r>
              <a:rPr lang="en-US" dirty="0" smtClean="0"/>
              <a:t>as </a:t>
            </a:r>
            <a:r>
              <a:rPr lang="en-US" b="1" dirty="0" smtClean="0"/>
              <a:t>output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7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for 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Worst case: the </a:t>
            </a:r>
            <a:r>
              <a:rPr lang="en-US" b="1" dirty="0" smtClean="0"/>
              <a:t>while</a:t>
            </a:r>
            <a:r>
              <a:rPr lang="en-US" dirty="0" smtClean="0"/>
              <a:t> loop runs the maximum number of times every time.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= a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+ </a:t>
            </a:r>
            <a:r>
              <a:rPr lang="en-US" dirty="0" err="1" smtClean="0"/>
              <a:t>b</a:t>
            </a:r>
            <a:r>
              <a:rPr lang="en-US" i="1" dirty="0" err="1" smtClean="0"/>
              <a:t>n</a:t>
            </a:r>
            <a:r>
              <a:rPr lang="en-US" dirty="0" smtClean="0"/>
              <a:t> + c</a:t>
            </a:r>
          </a:p>
          <a:p>
            <a:r>
              <a:rPr lang="en-US" dirty="0" smtClean="0"/>
              <a:t>= quadratic time based on size of input</a:t>
            </a:r>
          </a:p>
          <a:p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3" t="53048" r="23732" b="22685"/>
          <a:stretch/>
        </p:blipFill>
        <p:spPr bwMode="auto">
          <a:xfrm>
            <a:off x="520908" y="1885950"/>
            <a:ext cx="6858000" cy="202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7" t="21435" r="53883" b="53736"/>
          <a:stretch/>
        </p:blipFill>
        <p:spPr bwMode="auto">
          <a:xfrm>
            <a:off x="7239000" y="1657350"/>
            <a:ext cx="1828800" cy="1516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6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focus on the worst case</a:t>
            </a:r>
          </a:p>
          <a:p>
            <a:pPr lvl="1"/>
            <a:r>
              <a:rPr lang="en-US" dirty="0" smtClean="0"/>
              <a:t>The worst case is an </a:t>
            </a:r>
            <a:r>
              <a:rPr lang="en-US" b="1" dirty="0" smtClean="0"/>
              <a:t>upper bound </a:t>
            </a:r>
            <a:r>
              <a:rPr lang="en-US" dirty="0" smtClean="0"/>
              <a:t>on the total time</a:t>
            </a:r>
          </a:p>
          <a:p>
            <a:pPr lvl="2"/>
            <a:r>
              <a:rPr lang="en-US" dirty="0" smtClean="0"/>
              <a:t>What did the best case of insertion sort tell us?</a:t>
            </a:r>
          </a:p>
          <a:p>
            <a:r>
              <a:rPr lang="en-US" dirty="0" smtClean="0"/>
              <a:t>Why care about the worst case?</a:t>
            </a:r>
          </a:p>
          <a:p>
            <a:pPr lvl="1"/>
            <a:r>
              <a:rPr lang="en-US" dirty="0" smtClean="0"/>
              <a:t>The worst case </a:t>
            </a:r>
            <a:r>
              <a:rPr lang="en-US" i="1" dirty="0" smtClean="0"/>
              <a:t>can be</a:t>
            </a:r>
            <a:r>
              <a:rPr lang="en-US" dirty="0" smtClean="0"/>
              <a:t> roughly as bad as the average case</a:t>
            </a:r>
          </a:p>
          <a:p>
            <a:pPr lvl="2"/>
            <a:r>
              <a:rPr lang="en-US" dirty="0" smtClean="0"/>
              <a:t>What is the average case for insertion sort?</a:t>
            </a:r>
          </a:p>
          <a:p>
            <a:pPr lvl="2"/>
            <a:r>
              <a:rPr lang="en-US" dirty="0" smtClean="0"/>
              <a:t>However, we are luckier with some algorithms (e.g. </a:t>
            </a:r>
            <a:r>
              <a:rPr lang="en-US" dirty="0" err="1" smtClean="0"/>
              <a:t>QuickSort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For critical applications, you want a </a:t>
            </a:r>
            <a:r>
              <a:rPr lang="en-US" b="1" dirty="0" smtClean="0"/>
              <a:t>guarantee</a:t>
            </a:r>
            <a:r>
              <a:rPr lang="en-US" dirty="0" smtClean="0"/>
              <a:t> on the running time even when you know nothing about the input.</a:t>
            </a:r>
          </a:p>
        </p:txBody>
      </p:sp>
    </p:spTree>
    <p:extLst>
      <p:ext uri="{BB962C8B-B14F-4D97-AF65-F5344CB8AC3E}">
        <p14:creationId xmlns:p14="http://schemas.microsoft.com/office/powerpoint/2010/main" val="322096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the rate (or order) of growth we are interested in</a:t>
            </a:r>
          </a:p>
          <a:p>
            <a:r>
              <a:rPr lang="en-US" dirty="0" smtClean="0"/>
              <a:t>We can simplify to the order of n, where n is size of input</a:t>
            </a:r>
          </a:p>
          <a:p>
            <a:endParaRPr lang="en-US" dirty="0"/>
          </a:p>
          <a:p>
            <a:pPr lvl="1"/>
            <a:r>
              <a:rPr lang="en-US" dirty="0" smtClean="0"/>
              <a:t>an + b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l-GR" dirty="0" smtClean="0">
                <a:sym typeface="Wingdings" panose="05000000000000000000" pitchFamily="2" charset="2"/>
              </a:rPr>
              <a:t>Θ</a:t>
            </a:r>
            <a:r>
              <a:rPr lang="en-US" dirty="0" smtClean="0">
                <a:sym typeface="Wingdings" panose="05000000000000000000" pitchFamily="2" charset="2"/>
              </a:rPr>
              <a:t>(n)    (pronounced theta of n) = linear time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an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 + </a:t>
            </a:r>
            <a:r>
              <a:rPr lang="en-US" dirty="0" err="1" smtClean="0">
                <a:sym typeface="Wingdings" panose="05000000000000000000" pitchFamily="2" charset="2"/>
              </a:rPr>
              <a:t>bn</a:t>
            </a:r>
            <a:r>
              <a:rPr lang="en-US" dirty="0" smtClean="0">
                <a:sym typeface="Wingdings" panose="05000000000000000000" pitchFamily="2" charset="2"/>
              </a:rPr>
              <a:t> + c  </a:t>
            </a:r>
            <a:r>
              <a:rPr lang="el-GR" dirty="0">
                <a:sym typeface="Wingdings" panose="05000000000000000000" pitchFamily="2" charset="2"/>
              </a:rPr>
              <a:t>Θ</a:t>
            </a:r>
            <a:r>
              <a:rPr lang="en-US" dirty="0" smtClean="0">
                <a:sym typeface="Wingdings" panose="05000000000000000000" pitchFamily="2" charset="2"/>
              </a:rPr>
              <a:t>(n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) (pronounced theta of n-squared)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2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Theta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 smtClean="0"/>
              <a:t>Θ</a:t>
            </a:r>
            <a:r>
              <a:rPr lang="en-US" dirty="0" smtClean="0"/>
              <a:t>(g(n)) = { f(n): there </a:t>
            </a:r>
            <a:r>
              <a:rPr lang="en-US" dirty="0"/>
              <a:t>exist positive constants 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, and n</a:t>
            </a:r>
            <a:r>
              <a:rPr lang="en-US" baseline="-25000" dirty="0"/>
              <a:t>0</a:t>
            </a:r>
            <a:r>
              <a:rPr lang="en-US" dirty="0"/>
              <a:t> such that</a:t>
            </a:r>
          </a:p>
          <a:p>
            <a:pPr marL="0" indent="0">
              <a:buNone/>
            </a:pPr>
            <a:r>
              <a:rPr lang="en-US" dirty="0" smtClean="0"/>
              <a:t>0 ≤c</a:t>
            </a:r>
            <a:r>
              <a:rPr lang="en-US" baseline="-25000" dirty="0" smtClean="0"/>
              <a:t>1</a:t>
            </a:r>
            <a:r>
              <a:rPr lang="en-US" dirty="0" smtClean="0"/>
              <a:t>g(n)≤ f(n) </a:t>
            </a:r>
            <a:r>
              <a:rPr lang="en-US" dirty="0"/>
              <a:t>≤</a:t>
            </a:r>
            <a:r>
              <a:rPr lang="en-US" dirty="0" smtClean="0"/>
              <a:t> c</a:t>
            </a:r>
            <a:r>
              <a:rPr lang="en-US" baseline="-25000" dirty="0" smtClean="0"/>
              <a:t>2</a:t>
            </a:r>
            <a:r>
              <a:rPr lang="en-US" dirty="0" smtClean="0"/>
              <a:t>g(n) for </a:t>
            </a:r>
            <a:r>
              <a:rPr lang="en-US" dirty="0"/>
              <a:t>all </a:t>
            </a:r>
            <a:r>
              <a:rPr lang="en-US" dirty="0" smtClean="0"/>
              <a:t>n ≥ n</a:t>
            </a:r>
            <a:r>
              <a:rPr lang="en-US" baseline="-25000" dirty="0" smtClean="0"/>
              <a:t>0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1" t="24026" r="20698" b="2892"/>
          <a:stretch/>
        </p:blipFill>
        <p:spPr bwMode="auto">
          <a:xfrm>
            <a:off x="5715000" y="1657348"/>
            <a:ext cx="3347053" cy="340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169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O-Notation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(g(n</a:t>
            </a:r>
            <a:r>
              <a:rPr lang="en-US" dirty="0"/>
              <a:t>)) = { f(n): there exist positive </a:t>
            </a:r>
            <a:r>
              <a:rPr lang="en-US" dirty="0" smtClean="0"/>
              <a:t>constants c and n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/>
              <a:t>such that</a:t>
            </a:r>
          </a:p>
          <a:p>
            <a:pPr marL="0" indent="0">
              <a:buNone/>
            </a:pPr>
            <a:r>
              <a:rPr lang="en-US" dirty="0"/>
              <a:t>0 </a:t>
            </a:r>
            <a:r>
              <a:rPr lang="en-US" dirty="0" smtClean="0"/>
              <a:t>≤ </a:t>
            </a:r>
            <a:r>
              <a:rPr lang="en-US" dirty="0"/>
              <a:t>f(n) ≤ </a:t>
            </a:r>
            <a:r>
              <a:rPr lang="en-US" dirty="0" smtClean="0"/>
              <a:t>cg(n</a:t>
            </a:r>
            <a:r>
              <a:rPr lang="en-US" dirty="0"/>
              <a:t>) for all n ≥ n</a:t>
            </a:r>
            <a:r>
              <a:rPr lang="en-US" baseline="-25000" dirty="0"/>
              <a:t>0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l-GR" dirty="0" smtClean="0">
                <a:ea typeface="Cambria Math"/>
              </a:rPr>
              <a:t>Θ</a:t>
            </a:r>
            <a:r>
              <a:rPr lang="en-US" dirty="0" smtClean="0">
                <a:ea typeface="Cambria Math"/>
              </a:rPr>
              <a:t>(g(n))⊆ O(g(n))</a:t>
            </a:r>
          </a:p>
          <a:p>
            <a:pPr marL="0" indent="0">
              <a:buNone/>
            </a:pPr>
            <a:r>
              <a:rPr lang="el-GR" dirty="0" smtClean="0">
                <a:ea typeface="Cambria Math"/>
              </a:rPr>
              <a:t>Θ</a:t>
            </a:r>
            <a:r>
              <a:rPr lang="en-US" dirty="0" smtClean="0">
                <a:ea typeface="Cambria Math"/>
              </a:rPr>
              <a:t>-notation is a </a:t>
            </a:r>
            <a:r>
              <a:rPr lang="en-US" b="1" dirty="0" smtClean="0">
                <a:ea typeface="Cambria Math"/>
              </a:rPr>
              <a:t>stronger</a:t>
            </a:r>
            <a:r>
              <a:rPr lang="en-US" dirty="0" smtClean="0">
                <a:ea typeface="Cambria Math"/>
              </a:rPr>
              <a:t> notion</a:t>
            </a:r>
          </a:p>
          <a:p>
            <a:pPr marL="0" indent="0">
              <a:buNone/>
            </a:pPr>
            <a:r>
              <a:rPr lang="en-US" dirty="0" smtClean="0">
                <a:ea typeface="Cambria Math"/>
              </a:rPr>
              <a:t>than O-notation.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5" t="23221" r="12973" b="6712"/>
          <a:stretch/>
        </p:blipFill>
        <p:spPr bwMode="auto">
          <a:xfrm>
            <a:off x="5479514" y="1655789"/>
            <a:ext cx="3658240" cy="334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790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Omega-Notation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 smtClean="0"/>
              <a:t>Ω</a:t>
            </a:r>
            <a:r>
              <a:rPr lang="en-US" dirty="0" smtClean="0"/>
              <a:t>(g(n</a:t>
            </a:r>
            <a:r>
              <a:rPr lang="en-US" dirty="0"/>
              <a:t>)) = { f(n): there exist positive constants </a:t>
            </a:r>
            <a:r>
              <a:rPr lang="en-US" dirty="0" smtClean="0"/>
              <a:t>c </a:t>
            </a:r>
            <a:r>
              <a:rPr lang="en-US" dirty="0"/>
              <a:t>and n</a:t>
            </a:r>
            <a:r>
              <a:rPr lang="en-US" baseline="-25000" dirty="0"/>
              <a:t>0</a:t>
            </a:r>
            <a:r>
              <a:rPr lang="en-US" dirty="0"/>
              <a:t> such that</a:t>
            </a:r>
          </a:p>
          <a:p>
            <a:pPr marL="0" indent="0">
              <a:buNone/>
            </a:pPr>
            <a:r>
              <a:rPr lang="en-US" dirty="0"/>
              <a:t>0 ≤</a:t>
            </a:r>
            <a:r>
              <a:rPr lang="en-US" dirty="0" smtClean="0"/>
              <a:t>cg(n</a:t>
            </a:r>
            <a:r>
              <a:rPr lang="en-US" dirty="0"/>
              <a:t>)≤ f(n) </a:t>
            </a:r>
            <a:r>
              <a:rPr lang="en-US" dirty="0" smtClean="0"/>
              <a:t>for </a:t>
            </a:r>
            <a:r>
              <a:rPr lang="en-US" dirty="0"/>
              <a:t>all n ≥ n</a:t>
            </a:r>
            <a:r>
              <a:rPr lang="en-US" baseline="-25000" dirty="0"/>
              <a:t>0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l-GR" dirty="0" smtClean="0"/>
              <a:t>Ω </a:t>
            </a:r>
            <a:r>
              <a:rPr lang="en-US" dirty="0" smtClean="0"/>
              <a:t>–notation provides </a:t>
            </a:r>
            <a:r>
              <a:rPr lang="en-US" dirty="0"/>
              <a:t>an </a:t>
            </a:r>
            <a:endParaRPr lang="en-US" dirty="0" smtClean="0"/>
          </a:p>
          <a:p>
            <a:pPr marL="0" indent="0">
              <a:buNone/>
            </a:pPr>
            <a:r>
              <a:rPr lang="en-US" b="1" i="1" dirty="0" smtClean="0"/>
              <a:t>asymptotic </a:t>
            </a:r>
            <a:r>
              <a:rPr lang="en-US" b="1" i="1" dirty="0"/>
              <a:t>lower bound</a:t>
            </a:r>
            <a:r>
              <a:rPr lang="en-US" dirty="0"/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8" t="20708" r="17792" b="8924"/>
          <a:stretch/>
        </p:blipFill>
        <p:spPr bwMode="auto">
          <a:xfrm>
            <a:off x="5778707" y="1962150"/>
            <a:ext cx="3063531" cy="305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630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86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Express the function </a:t>
            </a:r>
            <a:r>
              <a:rPr lang="en-US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/1000 + 100n</a:t>
            </a:r>
            <a:r>
              <a:rPr lang="en-US" baseline="30000" dirty="0" smtClean="0"/>
              <a:t>2</a:t>
            </a:r>
            <a:r>
              <a:rPr lang="en-US" dirty="0" smtClean="0"/>
              <a:t> - </a:t>
            </a:r>
            <a:r>
              <a:rPr lang="en-US" dirty="0"/>
              <a:t>100n </a:t>
            </a:r>
            <a:r>
              <a:rPr lang="en-US" dirty="0" smtClean="0"/>
              <a:t>+ 3 </a:t>
            </a:r>
            <a:r>
              <a:rPr lang="en-US" dirty="0"/>
              <a:t>in terms of </a:t>
            </a:r>
            <a:r>
              <a:rPr lang="el-GR" dirty="0" smtClean="0"/>
              <a:t>Θ</a:t>
            </a:r>
            <a:r>
              <a:rPr lang="en-US" dirty="0" smtClean="0"/>
              <a:t>-notation.</a:t>
            </a:r>
          </a:p>
          <a:p>
            <a:r>
              <a:rPr lang="en-US" dirty="0"/>
              <a:t>Consider </a:t>
            </a:r>
            <a:r>
              <a:rPr lang="en-US" b="1" dirty="0"/>
              <a:t>linear </a:t>
            </a:r>
            <a:r>
              <a:rPr lang="en-US" b="1" dirty="0" smtClean="0"/>
              <a:t>search</a:t>
            </a:r>
            <a:r>
              <a:rPr lang="en-US" dirty="0" smtClean="0"/>
              <a:t>. </a:t>
            </a:r>
          </a:p>
          <a:p>
            <a:pPr lvl="1"/>
            <a:r>
              <a:rPr lang="en-US" b="1" dirty="0" smtClean="0"/>
              <a:t>How </a:t>
            </a:r>
            <a:r>
              <a:rPr lang="en-US" b="1" dirty="0"/>
              <a:t>many elements </a:t>
            </a:r>
            <a:r>
              <a:rPr lang="en-US" dirty="0"/>
              <a:t>of the </a:t>
            </a:r>
            <a:r>
              <a:rPr lang="en-US" dirty="0" smtClean="0"/>
              <a:t>input sequence </a:t>
            </a:r>
            <a:r>
              <a:rPr lang="en-US" b="1" dirty="0"/>
              <a:t>need to be checked </a:t>
            </a:r>
            <a:r>
              <a:rPr lang="en-US" dirty="0"/>
              <a:t>on the </a:t>
            </a:r>
            <a:r>
              <a:rPr lang="en-US" b="1" dirty="0"/>
              <a:t>average</a:t>
            </a:r>
            <a:r>
              <a:rPr lang="en-US" dirty="0"/>
              <a:t>, assuming that the element </a:t>
            </a:r>
            <a:r>
              <a:rPr lang="en-US" dirty="0" smtClean="0"/>
              <a:t>being searched </a:t>
            </a:r>
            <a:r>
              <a:rPr lang="en-US" dirty="0"/>
              <a:t>for is equally likely to be any element in the array? </a:t>
            </a: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about in </a:t>
            </a:r>
            <a:r>
              <a:rPr lang="en-US" dirty="0" smtClean="0"/>
              <a:t>the </a:t>
            </a:r>
            <a:r>
              <a:rPr lang="en-US" b="1" dirty="0" smtClean="0"/>
              <a:t>worst</a:t>
            </a:r>
            <a:r>
              <a:rPr lang="en-US" dirty="0" smtClean="0"/>
              <a:t> </a:t>
            </a:r>
            <a:r>
              <a:rPr lang="en-US" dirty="0"/>
              <a:t>case? </a:t>
            </a:r>
            <a:endParaRPr lang="en-US" dirty="0" smtClean="0"/>
          </a:p>
          <a:p>
            <a:pPr lvl="1"/>
            <a:r>
              <a:rPr lang="en-US" dirty="0" smtClean="0"/>
              <a:t>How about in the </a:t>
            </a:r>
            <a:r>
              <a:rPr lang="en-US" b="1" dirty="0" smtClean="0"/>
              <a:t>best</a:t>
            </a:r>
            <a:r>
              <a:rPr lang="en-US" dirty="0" smtClean="0"/>
              <a:t> case?</a:t>
            </a:r>
            <a:endParaRPr lang="en-US" dirty="0"/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</a:t>
            </a:r>
            <a:r>
              <a:rPr lang="en-US" b="1" dirty="0"/>
              <a:t>average-case</a:t>
            </a:r>
            <a:r>
              <a:rPr lang="en-US" dirty="0"/>
              <a:t> and </a:t>
            </a:r>
            <a:r>
              <a:rPr lang="en-US" b="1" dirty="0"/>
              <a:t>worst-case</a:t>
            </a:r>
            <a:r>
              <a:rPr lang="en-US" dirty="0"/>
              <a:t> running times of </a:t>
            </a:r>
            <a:r>
              <a:rPr lang="en-US" dirty="0" smtClean="0"/>
              <a:t>linear search </a:t>
            </a:r>
            <a:r>
              <a:rPr lang="en-US" dirty="0"/>
              <a:t>in </a:t>
            </a:r>
            <a:r>
              <a:rPr lang="el-GR" dirty="0" smtClean="0"/>
              <a:t>Θ</a:t>
            </a:r>
            <a:r>
              <a:rPr lang="en-US" dirty="0" smtClean="0"/>
              <a:t>-notation</a:t>
            </a:r>
            <a:r>
              <a:rPr lang="en-US" dirty="0"/>
              <a:t>? </a:t>
            </a:r>
            <a:endParaRPr lang="en-US" dirty="0" smtClean="0"/>
          </a:p>
          <a:p>
            <a:r>
              <a:rPr lang="en-US" dirty="0"/>
              <a:t>How can we modify </a:t>
            </a:r>
            <a:r>
              <a:rPr lang="en-US" b="1" dirty="0"/>
              <a:t>almost any algorithm </a:t>
            </a:r>
            <a:r>
              <a:rPr lang="en-US" dirty="0"/>
              <a:t>to have a good best-case running time?</a:t>
            </a:r>
          </a:p>
        </p:txBody>
      </p:sp>
    </p:spTree>
    <p:extLst>
      <p:ext uri="{BB962C8B-B14F-4D97-AF65-F5344CB8AC3E}">
        <p14:creationId xmlns:p14="http://schemas.microsoft.com/office/powerpoint/2010/main" val="401520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Show that for any real constants a and b, where b &gt; 0,</a:t>
            </a:r>
          </a:p>
          <a:p>
            <a:pPr marL="0" indent="0">
              <a:buNone/>
            </a:pPr>
            <a:r>
              <a:rPr lang="en-US" dirty="0" smtClean="0"/>
              <a:t> (</a:t>
            </a:r>
            <a:r>
              <a:rPr lang="en-US" dirty="0" err="1" smtClean="0"/>
              <a:t>n+a</a:t>
            </a:r>
            <a:r>
              <a:rPr lang="en-US" dirty="0" smtClean="0"/>
              <a:t>)</a:t>
            </a:r>
            <a:r>
              <a:rPr lang="en-US" baseline="30000" dirty="0" smtClean="0"/>
              <a:t>b</a:t>
            </a:r>
            <a:r>
              <a:rPr lang="en-US" dirty="0" smtClean="0"/>
              <a:t> = 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n-US" dirty="0" err="1" smtClean="0"/>
              <a:t>n</a:t>
            </a:r>
            <a:r>
              <a:rPr lang="en-US" baseline="30000" dirty="0" err="1" smtClean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9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6172200" cy="36576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(</a:t>
                </a:r>
                <a:r>
                  <a:rPr lang="en-US" dirty="0" err="1"/>
                  <a:t>n+a</a:t>
                </a:r>
                <a:r>
                  <a:rPr lang="en-US" dirty="0"/>
                  <a:t>)</a:t>
                </a:r>
                <a:r>
                  <a:rPr lang="en-US" baseline="30000" dirty="0"/>
                  <a:t>b</a:t>
                </a:r>
                <a:r>
                  <a:rPr lang="en-US" dirty="0"/>
                  <a:t> = Θ(</a:t>
                </a:r>
                <a:r>
                  <a:rPr lang="en-US" dirty="0" err="1"/>
                  <a:t>n</a:t>
                </a:r>
                <a:r>
                  <a:rPr lang="en-US" baseline="30000" dirty="0" err="1"/>
                  <a:t>b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find constants </a:t>
                </a:r>
                <a:r>
                  <a:rPr lang="en-US" dirty="0" smtClean="0"/>
                  <a:t>c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</a:t>
                </a:r>
                <a:r>
                  <a:rPr lang="en-US" dirty="0"/>
                  <a:t>n</a:t>
                </a:r>
                <a:r>
                  <a:rPr lang="en-US" baseline="-25000" dirty="0"/>
                  <a:t>0</a:t>
                </a:r>
                <a:r>
                  <a:rPr lang="en-US" dirty="0"/>
                  <a:t> &gt; 0 such that</a:t>
                </a:r>
              </a:p>
              <a:p>
                <a:pPr marL="0" indent="0">
                  <a:buNone/>
                </a:pPr>
                <a:r>
                  <a:rPr lang="en-US" dirty="0"/>
                  <a:t>0 </a:t>
                </a:r>
                <a:r>
                  <a:rPr lang="en-US" dirty="0" smtClean="0"/>
                  <a:t>≤ c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n</a:t>
                </a:r>
                <a:r>
                  <a:rPr lang="en-US" baseline="30000" dirty="0" smtClean="0"/>
                  <a:t>b</a:t>
                </a:r>
                <a:r>
                  <a:rPr lang="en-US" dirty="0" smtClean="0"/>
                  <a:t> ≤ (</a:t>
                </a:r>
                <a:r>
                  <a:rPr lang="en-US" dirty="0" err="1" smtClean="0"/>
                  <a:t>n+a</a:t>
                </a:r>
                <a:r>
                  <a:rPr lang="en-US" dirty="0" smtClean="0"/>
                  <a:t>)</a:t>
                </a:r>
                <a:r>
                  <a:rPr lang="en-US" baseline="30000" dirty="0" smtClean="0"/>
                  <a:t>b</a:t>
                </a:r>
                <a:r>
                  <a:rPr lang="en-US" dirty="0" smtClean="0"/>
                  <a:t> </a:t>
                </a:r>
                <a:r>
                  <a:rPr lang="en-US" dirty="0"/>
                  <a:t>≤ </a:t>
                </a:r>
                <a:r>
                  <a:rPr lang="en-US" dirty="0" smtClean="0"/>
                  <a:t>c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n</a:t>
                </a:r>
                <a:r>
                  <a:rPr lang="en-US" baseline="30000" dirty="0" smtClean="0"/>
                  <a:t>b</a:t>
                </a:r>
                <a:r>
                  <a:rPr lang="en-US" dirty="0" smtClean="0"/>
                  <a:t> </a:t>
                </a:r>
                <a:r>
                  <a:rPr lang="en-US" dirty="0"/>
                  <a:t>for all n </a:t>
                </a:r>
                <a:r>
                  <a:rPr lang="en-US" dirty="0" smtClean="0"/>
                  <a:t>≥ n</a:t>
                </a:r>
                <a:r>
                  <a:rPr lang="en-US" baseline="-25000" dirty="0" smtClean="0"/>
                  <a:t>0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when n ≥ 2|a|</a:t>
                </a:r>
              </a:p>
              <a:p>
                <a:pPr marL="0" indent="0">
                  <a:buNone/>
                </a:pPr>
                <a:r>
                  <a:rPr lang="en-US" dirty="0" smtClean="0"/>
                  <a:t>0 </a:t>
                </a:r>
                <a:r>
                  <a:rPr lang="en-US" dirty="0"/>
                  <a:t>≤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n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≤</m:t>
                    </m:r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n</m:t>
                    </m:r>
                    <m:r>
                      <a:rPr lang="en-US" b="0" i="0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</m:t>
                    </m:r>
                    <m:r>
                      <m:rPr>
                        <m:nor/>
                      </m:rPr>
                      <a:rPr lang="en-US" b="0" i="0" smtClean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≤</m:t>
                    </m:r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r>
                      <a:rPr lang="en-US" b="0" i="0" smtClean="0"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n</m:t>
                    </m:r>
                  </m:oMath>
                </a14:m>
                <a:endParaRPr lang="en-US" dirty="0" smtClean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+mj-lt"/>
                  </a:rPr>
                  <a:t>inequality holds when raising all parts to the power b</a:t>
                </a:r>
              </a:p>
              <a:p>
                <a:pPr marL="0" indent="0">
                  <a:buNone/>
                </a:pPr>
                <a:r>
                  <a:rPr lang="en-US" dirty="0"/>
                  <a:t>0 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n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p>
                    </m:sSup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≤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n</m:t>
                        </m:r>
                        <m:r>
                          <a:rPr lang="en-US"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</m:t>
                        </m:r>
                      </m:e>
                    </m:d>
                    <m:r>
                      <m:rPr>
                        <m:sty m:val="p"/>
                      </m:rPr>
                      <a:rPr lang="en-US" b="0" i="0" baseline="30000" smtClean="0">
                        <a:latin typeface="Cambria Math"/>
                      </a:rPr>
                      <m:t>b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 dirty="0"/>
                      <m:t>≤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>
                            <a:latin typeface="Cambria Math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a:rPr lang="en-US" b="0" i="0" baseline="30000" smtClean="0">
                        <a:latin typeface="Cambria Math"/>
                      </a:rPr>
                      <m:t>b</m:t>
                    </m:r>
                  </m:oMath>
                </a14:m>
                <a:endParaRPr lang="en-US" baseline="30000" dirty="0"/>
              </a:p>
              <a:p>
                <a:pPr marL="0" indent="0">
                  <a:buNone/>
                </a:pPr>
                <a:r>
                  <a:rPr lang="en-US" dirty="0"/>
                  <a:t>0 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baseline="30000" smtClean="0">
                        <a:latin typeface="Cambria Math"/>
                      </a:rPr>
                      <m:t>𝑏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≤ 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n</m:t>
                        </m:r>
                        <m:r>
                          <a:rPr lang="en-US"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</m:t>
                        </m:r>
                      </m:e>
                    </m:d>
                    <m:r>
                      <m:rPr>
                        <m:sty m:val="p"/>
                      </m:rPr>
                      <a:rPr lang="en-US" baseline="30000">
                        <a:latin typeface="Cambria Math"/>
                      </a:rPr>
                      <m:t>b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 dirty="0"/>
                      <m:t>≤</m:t>
                    </m:r>
                    <m:r>
                      <m:rPr>
                        <m:nor/>
                      </m:rPr>
                      <a:rPr lang="en-US" b="0" i="0" dirty="0" smtClean="0"/>
                      <m:t> 2</m:t>
                    </m:r>
                    <m:r>
                      <m:rPr>
                        <m:nor/>
                      </m:rPr>
                      <a:rPr lang="en-US" b="0" i="0" baseline="30000" dirty="0" smtClean="0"/>
                      <m:t>b</m:t>
                    </m:r>
                    <m:r>
                      <m:rPr>
                        <m:nor/>
                      </m:rPr>
                      <a:rPr lang="en-US" b="0" i="0" dirty="0" smtClean="0"/>
                      <m:t>n</m:t>
                    </m:r>
                    <m:r>
                      <m:rPr>
                        <m:sty m:val="p"/>
                      </m:rPr>
                      <a:rPr lang="en-US" baseline="30000">
                        <a:latin typeface="Cambria Math"/>
                      </a:rPr>
                      <m:t>b</m:t>
                    </m:r>
                  </m:oMath>
                </a14:m>
                <a:endParaRPr lang="en-US" baseline="30000" dirty="0"/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6172200" cy="3657600"/>
              </a:xfrm>
              <a:blipFill rotWithShape="0">
                <a:blip r:embed="rId2"/>
                <a:stretch>
                  <a:fillRect l="-987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20000" y="2343150"/>
                <a:ext cx="1035861" cy="1582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c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= 2</a:t>
                </a:r>
                <a:r>
                  <a:rPr lang="en-US" baseline="30000" dirty="0" smtClean="0"/>
                  <a:t>b</a:t>
                </a:r>
              </a:p>
              <a:p>
                <a:endParaRPr lang="en-US" baseline="30000" dirty="0"/>
              </a:p>
              <a:p>
                <a:r>
                  <a:rPr lang="en-US" dirty="0" smtClean="0"/>
                  <a:t>n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= 2|a|</a:t>
                </a:r>
                <a:endParaRPr lang="en-US" baseline="30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2343150"/>
                <a:ext cx="1035861" cy="1582997"/>
              </a:xfrm>
              <a:prstGeom prst="rect">
                <a:avLst/>
              </a:prstGeom>
              <a:blipFill rotWithShape="0">
                <a:blip r:embed="rId3"/>
                <a:stretch>
                  <a:fillRect l="-4706" r="-4118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56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Insertion sort is </a:t>
            </a:r>
            <a:r>
              <a:rPr lang="en-US" b="1" dirty="0" smtClean="0"/>
              <a:t>incremental</a:t>
            </a:r>
            <a:r>
              <a:rPr lang="en-US" dirty="0" smtClean="0"/>
              <a:t>:  the first part of the array is sorted.  Keep it sorted when adding a new number.</a:t>
            </a:r>
          </a:p>
          <a:p>
            <a:r>
              <a:rPr lang="en-US" dirty="0" smtClean="0"/>
              <a:t>Another technique for developing algorithms is </a:t>
            </a:r>
            <a:r>
              <a:rPr lang="en-US" b="1" dirty="0" smtClean="0"/>
              <a:t>divide and conquer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Divide and conquer</a:t>
            </a:r>
          </a:p>
          <a:p>
            <a:pPr lvl="1"/>
            <a:r>
              <a:rPr lang="en-US" b="1" dirty="0" smtClean="0"/>
              <a:t>divides</a:t>
            </a:r>
            <a:r>
              <a:rPr lang="en-US" dirty="0" smtClean="0"/>
              <a:t> a problem into smaller </a:t>
            </a:r>
            <a:r>
              <a:rPr lang="en-US" dirty="0" err="1" smtClean="0"/>
              <a:t>subproblems</a:t>
            </a:r>
            <a:r>
              <a:rPr lang="en-US" dirty="0" smtClean="0"/>
              <a:t> (divide)</a:t>
            </a:r>
          </a:p>
          <a:p>
            <a:pPr lvl="1"/>
            <a:r>
              <a:rPr lang="en-US" dirty="0" smtClean="0"/>
              <a:t>solves those </a:t>
            </a:r>
            <a:r>
              <a:rPr lang="en-US" dirty="0" err="1" smtClean="0"/>
              <a:t>subproblems</a:t>
            </a:r>
            <a:r>
              <a:rPr lang="en-US" dirty="0" smtClean="0"/>
              <a:t> (</a:t>
            </a:r>
            <a:r>
              <a:rPr lang="en-US" b="1" dirty="0" smtClean="0"/>
              <a:t>conquer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combines</a:t>
            </a:r>
            <a:r>
              <a:rPr lang="en-US" dirty="0" smtClean="0"/>
              <a:t> the results (combine)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Sorting: 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a sequence of n numbers &lt;a</a:t>
            </a:r>
            <a:r>
              <a:rPr lang="en-US" baseline="-25000" dirty="0" smtClean="0"/>
              <a:t>1</a:t>
            </a:r>
            <a:r>
              <a:rPr lang="en-US" dirty="0" smtClean="0"/>
              <a:t>, a</a:t>
            </a:r>
            <a:r>
              <a:rPr lang="en-US" baseline="-25000" dirty="0" smtClean="0"/>
              <a:t>2</a:t>
            </a:r>
            <a:r>
              <a:rPr lang="en-US" dirty="0" smtClean="0"/>
              <a:t>, a</a:t>
            </a:r>
            <a:r>
              <a:rPr lang="en-US" baseline="-25000" dirty="0" smtClean="0"/>
              <a:t>3</a:t>
            </a:r>
            <a:r>
              <a:rPr lang="en-US" dirty="0" smtClean="0"/>
              <a:t>, … a</a:t>
            </a:r>
            <a:r>
              <a:rPr lang="en-US" baseline="-25000" dirty="0" smtClean="0"/>
              <a:t>n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a reordering </a:t>
            </a:r>
            <a:r>
              <a:rPr lang="en-US" dirty="0"/>
              <a:t>&lt;</a:t>
            </a:r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', a</a:t>
            </a:r>
            <a:r>
              <a:rPr lang="en-US" baseline="-25000" dirty="0" smtClean="0"/>
              <a:t>2</a:t>
            </a:r>
            <a:r>
              <a:rPr lang="en-US" dirty="0" smtClean="0"/>
              <a:t>', a</a:t>
            </a:r>
            <a:r>
              <a:rPr lang="en-US" baseline="-25000" dirty="0" smtClean="0"/>
              <a:t>3</a:t>
            </a:r>
            <a:r>
              <a:rPr lang="en-US" dirty="0" smtClean="0"/>
              <a:t>', </a:t>
            </a:r>
            <a:r>
              <a:rPr lang="en-US" dirty="0"/>
              <a:t>… </a:t>
            </a:r>
            <a:r>
              <a:rPr lang="en-US" dirty="0" smtClean="0"/>
              <a:t>a</a:t>
            </a:r>
            <a:r>
              <a:rPr lang="en-US" baseline="-25000" dirty="0" smtClean="0"/>
              <a:t>n</a:t>
            </a:r>
            <a:r>
              <a:rPr lang="en-US" dirty="0" smtClean="0"/>
              <a:t>'&gt;  of the input sequence such that a</a:t>
            </a:r>
            <a:r>
              <a:rPr lang="en-US" baseline="-25000" dirty="0" smtClean="0"/>
              <a:t>1</a:t>
            </a:r>
            <a:r>
              <a:rPr lang="en-US" dirty="0" smtClean="0"/>
              <a:t>' ≤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 smtClean="0"/>
              <a:t>' </a:t>
            </a:r>
            <a:r>
              <a:rPr lang="en-US" dirty="0"/>
              <a:t>≤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 smtClean="0"/>
              <a:t>' </a:t>
            </a:r>
            <a:r>
              <a:rPr lang="en-US" dirty="0"/>
              <a:t>≤ </a:t>
            </a:r>
            <a:r>
              <a:rPr lang="en-US" dirty="0" smtClean="0"/>
              <a:t>… </a:t>
            </a:r>
            <a:r>
              <a:rPr lang="en-US" dirty="0"/>
              <a:t>≤ </a:t>
            </a:r>
            <a:r>
              <a:rPr lang="en-US" dirty="0" smtClean="0"/>
              <a:t> a</a:t>
            </a:r>
            <a:r>
              <a:rPr lang="en-US" baseline="-25000" dirty="0" smtClean="0"/>
              <a:t>n</a:t>
            </a:r>
            <a:r>
              <a:rPr lang="en-US" dirty="0"/>
              <a:t>'&gt;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Often the numbers are stored in an array,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64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sort </a:t>
            </a:r>
            <a:r>
              <a:rPr lang="en-US" dirty="0" smtClean="0"/>
              <a:t>A[</a:t>
            </a:r>
            <a:r>
              <a:rPr lang="en-US" dirty="0" err="1" smtClean="0"/>
              <a:t>p..r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b="1" dirty="0"/>
              <a:t>Divide</a:t>
            </a:r>
            <a:r>
              <a:rPr lang="en-US" dirty="0"/>
              <a:t> by splitting into two subarrays </a:t>
            </a:r>
            <a:r>
              <a:rPr lang="en-US" dirty="0" smtClean="0"/>
              <a:t>A[</a:t>
            </a:r>
            <a:r>
              <a:rPr lang="en-US" dirty="0" err="1" smtClean="0"/>
              <a:t>p..q</a:t>
            </a:r>
            <a:r>
              <a:rPr lang="en-US" dirty="0" smtClean="0"/>
              <a:t>] </a:t>
            </a:r>
            <a:r>
              <a:rPr lang="en-US" dirty="0"/>
              <a:t>and </a:t>
            </a:r>
            <a:r>
              <a:rPr lang="en-US" dirty="0" smtClean="0"/>
              <a:t>A[q+1..r], where </a:t>
            </a:r>
            <a:r>
              <a:rPr lang="en-US" dirty="0"/>
              <a:t>q is </a:t>
            </a:r>
            <a:r>
              <a:rPr lang="en-US" dirty="0" smtClean="0"/>
              <a:t>the halfway </a:t>
            </a:r>
            <a:r>
              <a:rPr lang="en-US" dirty="0"/>
              <a:t>point of </a:t>
            </a:r>
            <a:r>
              <a:rPr lang="en-US" dirty="0" smtClean="0"/>
              <a:t>A[</a:t>
            </a:r>
            <a:r>
              <a:rPr lang="en-US" dirty="0" err="1" smtClean="0"/>
              <a:t>p..r</a:t>
            </a:r>
            <a:r>
              <a:rPr lang="en-US" dirty="0" smtClean="0"/>
              <a:t>]</a:t>
            </a:r>
            <a:r>
              <a:rPr lang="en-US" dirty="0"/>
              <a:t>.</a:t>
            </a:r>
          </a:p>
          <a:p>
            <a:r>
              <a:rPr lang="en-US" b="1" dirty="0"/>
              <a:t>Conquer</a:t>
            </a:r>
            <a:r>
              <a:rPr lang="en-US" dirty="0"/>
              <a:t> by </a:t>
            </a:r>
            <a:r>
              <a:rPr lang="en-US" b="1" dirty="0"/>
              <a:t>recursively</a:t>
            </a:r>
            <a:r>
              <a:rPr lang="en-US" dirty="0"/>
              <a:t> sorting the two subarrays </a:t>
            </a:r>
            <a:r>
              <a:rPr lang="en-US" dirty="0" smtClean="0"/>
              <a:t>A[</a:t>
            </a:r>
            <a:r>
              <a:rPr lang="en-US" dirty="0" err="1" smtClean="0"/>
              <a:t>p..q</a:t>
            </a:r>
            <a:r>
              <a:rPr lang="en-US" dirty="0" smtClean="0"/>
              <a:t>] </a:t>
            </a:r>
            <a:r>
              <a:rPr lang="en-US" dirty="0"/>
              <a:t>and </a:t>
            </a:r>
            <a:r>
              <a:rPr lang="en-US" dirty="0" smtClean="0"/>
              <a:t>A[q+1..r]</a:t>
            </a:r>
            <a:r>
              <a:rPr lang="en-US" dirty="0"/>
              <a:t>.</a:t>
            </a:r>
          </a:p>
          <a:p>
            <a:r>
              <a:rPr lang="en-US" b="1" dirty="0"/>
              <a:t>Combine</a:t>
            </a:r>
            <a:r>
              <a:rPr lang="en-US" dirty="0"/>
              <a:t> by merging the two sorted subarrays </a:t>
            </a:r>
            <a:r>
              <a:rPr lang="en-US" dirty="0" smtClean="0"/>
              <a:t>A[</a:t>
            </a:r>
            <a:r>
              <a:rPr lang="en-US" dirty="0" err="1" smtClean="0"/>
              <a:t>p..q</a:t>
            </a:r>
            <a:r>
              <a:rPr lang="en-US" dirty="0" smtClean="0"/>
              <a:t>] </a:t>
            </a:r>
            <a:r>
              <a:rPr lang="en-US" dirty="0"/>
              <a:t>and </a:t>
            </a:r>
            <a:r>
              <a:rPr lang="en-US" dirty="0" smtClean="0"/>
              <a:t>A[q+1..r] </a:t>
            </a:r>
            <a:r>
              <a:rPr lang="en-US" dirty="0"/>
              <a:t>to </a:t>
            </a:r>
            <a:r>
              <a:rPr lang="en-US" dirty="0" smtClean="0"/>
              <a:t>produce a </a:t>
            </a:r>
            <a:r>
              <a:rPr lang="en-US" dirty="0"/>
              <a:t>single sorted subarray </a:t>
            </a:r>
            <a:r>
              <a:rPr lang="en-US" dirty="0" smtClean="0"/>
              <a:t>A[</a:t>
            </a:r>
            <a:r>
              <a:rPr lang="en-US" dirty="0" err="1" smtClean="0"/>
              <a:t>p..r</a:t>
            </a:r>
            <a:r>
              <a:rPr lang="en-US" dirty="0" smtClean="0"/>
              <a:t>]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58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26409" r="25045" b="46952"/>
          <a:stretch/>
        </p:blipFill>
        <p:spPr bwMode="auto">
          <a:xfrm>
            <a:off x="381000" y="1276350"/>
            <a:ext cx="814343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4248150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call:  Merge-Sort(A, 1, 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32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32146" r="48558" b="8837"/>
          <a:stretch/>
        </p:blipFill>
        <p:spPr bwMode="auto">
          <a:xfrm>
            <a:off x="3810000" y="514350"/>
            <a:ext cx="4252912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308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Merge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</a:t>
            </a:r>
            <a:r>
              <a:rPr lang="en-US" dirty="0"/>
              <a:t>: Array A and indices </a:t>
            </a:r>
            <a:r>
              <a:rPr lang="en-US" dirty="0" smtClean="0"/>
              <a:t>p, q, </a:t>
            </a:r>
            <a:r>
              <a:rPr lang="en-US" dirty="0"/>
              <a:t>r such </a:t>
            </a:r>
            <a:r>
              <a:rPr lang="en-US" dirty="0" smtClean="0"/>
              <a:t>that</a:t>
            </a:r>
          </a:p>
          <a:p>
            <a:pPr lvl="1"/>
            <a:r>
              <a:rPr lang="en-US" dirty="0" smtClean="0"/>
              <a:t>p ≤ </a:t>
            </a:r>
            <a:r>
              <a:rPr lang="en-US" dirty="0"/>
              <a:t>q &lt; </a:t>
            </a:r>
            <a:r>
              <a:rPr lang="en-US" dirty="0" smtClean="0"/>
              <a:t>r.</a:t>
            </a:r>
          </a:p>
          <a:p>
            <a:pPr lvl="1"/>
            <a:r>
              <a:rPr lang="en-US" dirty="0" smtClean="0"/>
              <a:t>Subarray A[</a:t>
            </a:r>
            <a:r>
              <a:rPr lang="en-US" dirty="0" err="1" smtClean="0"/>
              <a:t>p..q</a:t>
            </a:r>
            <a:r>
              <a:rPr lang="en-US" dirty="0" smtClean="0"/>
              <a:t>] </a:t>
            </a:r>
            <a:r>
              <a:rPr lang="en-US" dirty="0"/>
              <a:t>is sorted and subarray </a:t>
            </a:r>
            <a:r>
              <a:rPr lang="en-US" dirty="0" smtClean="0"/>
              <a:t>A[q+1..r] </a:t>
            </a:r>
            <a:r>
              <a:rPr lang="en-US" dirty="0"/>
              <a:t>is sorted. By </a:t>
            </a:r>
            <a:r>
              <a:rPr lang="en-US" dirty="0" smtClean="0"/>
              <a:t>the restrictions </a:t>
            </a:r>
            <a:r>
              <a:rPr lang="en-US" dirty="0"/>
              <a:t>on </a:t>
            </a:r>
            <a:r>
              <a:rPr lang="en-US" dirty="0" smtClean="0"/>
              <a:t>p, q, r, </a:t>
            </a:r>
            <a:r>
              <a:rPr lang="en-US" dirty="0"/>
              <a:t>neither subarray is empty.</a:t>
            </a:r>
          </a:p>
          <a:p>
            <a:r>
              <a:rPr lang="en-US" b="1" dirty="0"/>
              <a:t>Output</a:t>
            </a:r>
            <a:r>
              <a:rPr lang="en-US" dirty="0"/>
              <a:t>: The two subarrays are merged into a single sorted subarray in </a:t>
            </a:r>
            <a:r>
              <a:rPr lang="en-US" dirty="0" smtClean="0"/>
              <a:t>A[</a:t>
            </a:r>
            <a:r>
              <a:rPr lang="en-US" dirty="0" err="1" smtClean="0"/>
              <a:t>p..r</a:t>
            </a:r>
            <a:r>
              <a:rPr lang="en-US" dirty="0" smtClean="0"/>
              <a:t>]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8205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two sorted arrays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1" t="26614" r="46393" b="19903"/>
          <a:stretch/>
        </p:blipFill>
        <p:spPr bwMode="auto">
          <a:xfrm>
            <a:off x="4038600" y="1200150"/>
            <a:ext cx="4323413" cy="367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4019550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time complexity of</a:t>
            </a:r>
          </a:p>
          <a:p>
            <a:r>
              <a:rPr lang="en-US" cap="small" dirty="0" smtClean="0"/>
              <a:t>Merge</a:t>
            </a:r>
            <a:r>
              <a:rPr lang="en-US" dirty="0" smtClean="0"/>
              <a:t>()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3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 of Merge Sort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t="32127" r="12353" b="27662"/>
          <a:stretch/>
        </p:blipFill>
        <p:spPr bwMode="auto">
          <a:xfrm>
            <a:off x="1600200" y="2114550"/>
            <a:ext cx="5767508" cy="26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8" t="35787" r="53619" b="54361"/>
          <a:stretch/>
        </p:blipFill>
        <p:spPr bwMode="auto">
          <a:xfrm>
            <a:off x="3886200" y="1193280"/>
            <a:ext cx="3557707" cy="75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514600" y="1951624"/>
            <a:ext cx="0" cy="298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91000" y="1951624"/>
            <a:ext cx="0" cy="290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" y="2114550"/>
            <a:ext cx="119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a recursion tree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999" y="1193280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Describe the complexity with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recurrence equation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64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0" t="17392" r="17688" b="12115"/>
          <a:stretch/>
        </p:blipFill>
        <p:spPr bwMode="auto">
          <a:xfrm>
            <a:off x="3352800" y="895350"/>
            <a:ext cx="4800600" cy="414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Merge Sort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9764" y="1352550"/>
            <a:ext cx="281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How many levels is the tree?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is the cost at each level?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Complexity =</a:t>
            </a:r>
          </a:p>
          <a:p>
            <a:r>
              <a:rPr lang="en-US" dirty="0" smtClean="0"/>
              <a:t>Θ(</a:t>
            </a:r>
            <a:r>
              <a:rPr lang="en-US" i="1" dirty="0" smtClean="0"/>
              <a:t>n </a:t>
            </a:r>
            <a:r>
              <a:rPr lang="en-US" dirty="0" err="1" smtClean="0"/>
              <a:t>lg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How does this compare to insertion sort?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Case</a:t>
            </a:r>
          </a:p>
          <a:p>
            <a:pPr lvl="1"/>
            <a:r>
              <a:rPr lang="en-US" dirty="0" smtClean="0"/>
              <a:t>Key is slot 2.  The first item is trivially sorted</a:t>
            </a:r>
          </a:p>
          <a:p>
            <a:r>
              <a:rPr lang="en-US" dirty="0" smtClean="0"/>
              <a:t>Otherwise</a:t>
            </a:r>
          </a:p>
          <a:p>
            <a:pPr lvl="1"/>
            <a:r>
              <a:rPr lang="en-US" dirty="0" smtClean="0"/>
              <a:t>recursively </a:t>
            </a:r>
            <a:r>
              <a:rPr lang="en-US" dirty="0"/>
              <a:t>sort </a:t>
            </a:r>
            <a:r>
              <a:rPr lang="en-US" dirty="0" smtClean="0"/>
              <a:t>A[1..i-1] and </a:t>
            </a:r>
            <a:r>
              <a:rPr lang="en-US" dirty="0"/>
              <a:t>then insert </a:t>
            </a:r>
            <a:r>
              <a:rPr lang="en-US" dirty="0" smtClean="0"/>
              <a:t>A[</a:t>
            </a:r>
            <a:r>
              <a:rPr lang="en-US" dirty="0" err="1" smtClean="0"/>
              <a:t>i</a:t>
            </a:r>
            <a:r>
              <a:rPr lang="en-US" dirty="0" smtClean="0"/>
              <a:t>] into </a:t>
            </a:r>
            <a:r>
              <a:rPr lang="en-US" dirty="0"/>
              <a:t>the sorted </a:t>
            </a:r>
            <a:r>
              <a:rPr lang="en-US" dirty="0" smtClean="0"/>
              <a:t>array A[1..i-1]</a:t>
            </a:r>
          </a:p>
        </p:txBody>
      </p:sp>
    </p:spTree>
    <p:extLst>
      <p:ext uri="{BB962C8B-B14F-4D97-AF65-F5344CB8AC3E}">
        <p14:creationId xmlns:p14="http://schemas.microsoft.com/office/powerpoint/2010/main" val="2890491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962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private static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sort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[] </a:t>
            </a:r>
            <a:r>
              <a:rPr lang="en-US" dirty="0" smtClean="0">
                <a:latin typeface="Consolas" panose="020B0609020204030204" pitchFamily="49" charset="0"/>
              </a:rPr>
              <a:t>A,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maxIndex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 if 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maxIndex</a:t>
            </a:r>
            <a:r>
              <a:rPr lang="en-US" dirty="0">
                <a:latin typeface="Consolas" panose="020B0609020204030204" pitchFamily="49" charset="0"/>
              </a:rPr>
              <a:t> &lt;= 1)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      return </a:t>
            </a:r>
            <a:r>
              <a:rPr lang="en-US" dirty="0" err="1">
                <a:latin typeface="Consolas" panose="020B0609020204030204" pitchFamily="49" charset="0"/>
              </a:rPr>
              <a:t>maxIndex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maxIndex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b="1" dirty="0" smtClean="0">
                <a:latin typeface="Consolas" panose="020B0609020204030204" pitchFamily="49" charset="0"/>
              </a:rPr>
              <a:t>sort</a:t>
            </a:r>
            <a:r>
              <a:rPr lang="en-US" dirty="0" smtClean="0">
                <a:latin typeface="Consolas" panose="020B0609020204030204" pitchFamily="49" charset="0"/>
              </a:rPr>
              <a:t>(A, </a:t>
            </a:r>
            <a:r>
              <a:rPr lang="en-US" dirty="0" err="1">
                <a:latin typeface="Consolas" panose="020B0609020204030204" pitchFamily="49" charset="0"/>
              </a:rPr>
              <a:t>maxIndex</a:t>
            </a:r>
            <a:r>
              <a:rPr lang="en-US" dirty="0">
                <a:latin typeface="Consolas" panose="020B0609020204030204" pitchFamily="49" charset="0"/>
              </a:rPr>
              <a:t> - 1);  // recursive call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key = </a:t>
            </a:r>
            <a:r>
              <a:rPr lang="en-US" dirty="0" smtClean="0">
                <a:latin typeface="Consolas" panose="020B0609020204030204" pitchFamily="49" charset="0"/>
              </a:rPr>
              <a:t>A[</a:t>
            </a:r>
            <a:r>
              <a:rPr lang="en-US" dirty="0" err="1" smtClean="0">
                <a:latin typeface="Consolas" panose="020B0609020204030204" pitchFamily="49" charset="0"/>
              </a:rPr>
              <a:t>maxIndex</a:t>
            </a:r>
            <a:r>
              <a:rPr lang="en-US" dirty="0">
                <a:latin typeface="Consolas" panose="020B0609020204030204" pitchFamily="49" charset="0"/>
              </a:rPr>
              <a:t>];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maxIndex</a:t>
            </a:r>
            <a:r>
              <a:rPr lang="en-US" dirty="0"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 while </a:t>
            </a:r>
            <a:r>
              <a:rPr lang="en-US" dirty="0">
                <a:latin typeface="Consolas" panose="020B0609020204030204" pitchFamily="49" charset="0"/>
              </a:rPr>
              <a:t>((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&gt;= 0) &amp;&amp; </a:t>
            </a:r>
            <a:r>
              <a:rPr lang="en-US" dirty="0" smtClean="0">
                <a:latin typeface="Consolas" panose="020B0609020204030204" pitchFamily="49" charset="0"/>
              </a:rPr>
              <a:t>(A[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 &gt; key))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</a:t>
            </a:r>
            <a:r>
              <a:rPr lang="en-US" dirty="0" smtClean="0">
                <a:latin typeface="Consolas" panose="020B0609020204030204" pitchFamily="49" charset="0"/>
              </a:rPr>
              <a:t>A[i+1</a:t>
            </a:r>
            <a:r>
              <a:rPr lang="en-US" dirty="0">
                <a:latin typeface="Consolas" panose="020B0609020204030204" pitchFamily="49" charset="0"/>
              </a:rPr>
              <a:t>] = </a:t>
            </a:r>
            <a:r>
              <a:rPr lang="en-US" dirty="0" smtClean="0">
                <a:latin typeface="Consolas" panose="020B0609020204030204" pitchFamily="49" charset="0"/>
              </a:rPr>
              <a:t>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</a:rPr>
              <a:t>-;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smtClean="0">
                <a:latin typeface="Consolas" panose="020B0609020204030204" pitchFamily="49" charset="0"/>
              </a:rPr>
              <a:t>A[i+1</a:t>
            </a:r>
            <a:r>
              <a:rPr lang="en-US" dirty="0">
                <a:latin typeface="Consolas" panose="020B0609020204030204" pitchFamily="49" charset="0"/>
              </a:rPr>
              <a:t>] = key;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</a:rPr>
              <a:t>maxIndex</a:t>
            </a:r>
            <a:r>
              <a:rPr lang="en-US" dirty="0">
                <a:latin typeface="Consolas" panose="020B0609020204030204" pitchFamily="49" charset="0"/>
              </a:rPr>
              <a:t> + 1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2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Recurrence for Recursive Insertion Sort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22720" r="19493" b="57608"/>
          <a:stretch/>
        </p:blipFill>
        <p:spPr bwMode="auto">
          <a:xfrm>
            <a:off x="381000" y="1276350"/>
            <a:ext cx="75707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379095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T(n) = </a:t>
            </a:r>
            <a:r>
              <a:rPr lang="el-GR" dirty="0" smtClean="0"/>
              <a:t>Θ</a:t>
            </a:r>
            <a:r>
              <a:rPr lang="en-US" dirty="0" smtClean="0"/>
              <a:t>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0" t="23070" r="30180" b="37855"/>
          <a:stretch/>
        </p:blipFill>
        <p:spPr bwMode="auto">
          <a:xfrm>
            <a:off x="2895600" y="1047750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49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If the sequence </a:t>
            </a:r>
            <a:r>
              <a:rPr lang="en-US" b="1" dirty="0"/>
              <a:t>A is sorted</a:t>
            </a:r>
            <a:r>
              <a:rPr lang="en-US" dirty="0"/>
              <a:t>, we can check the midpoint of the sequence against </a:t>
            </a:r>
            <a:r>
              <a:rPr lang="en-US" dirty="0" smtClean="0"/>
              <a:t> a desired value and eliminate </a:t>
            </a:r>
            <a:r>
              <a:rPr lang="en-US" dirty="0"/>
              <a:t>half of the sequence from further consideration. </a:t>
            </a:r>
            <a:endParaRPr lang="en-US" dirty="0" smtClean="0"/>
          </a:p>
          <a:p>
            <a:r>
              <a:rPr lang="en-US" dirty="0" smtClean="0"/>
              <a:t>Binary </a:t>
            </a:r>
            <a:r>
              <a:rPr lang="en-US" dirty="0"/>
              <a:t>search </a:t>
            </a:r>
            <a:r>
              <a:rPr lang="en-US" dirty="0" smtClean="0"/>
              <a:t>repeats </a:t>
            </a:r>
            <a:r>
              <a:rPr lang="en-US" dirty="0"/>
              <a:t>this procedure, halving the size of the remaining portion of </a:t>
            </a:r>
            <a:r>
              <a:rPr lang="en-US" dirty="0" smtClean="0"/>
              <a:t>the sequence </a:t>
            </a:r>
            <a:r>
              <a:rPr lang="en-US" dirty="0"/>
              <a:t>each time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5114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onsolas" panose="020B0609020204030204" pitchFamily="49" charset="0"/>
              </a:rPr>
              <a:t>int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cap="small" dirty="0" err="1" smtClean="0">
                <a:latin typeface="Consolas" panose="020B0609020204030204" pitchFamily="49" charset="0"/>
              </a:rPr>
              <a:t>Binary_Search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(vector&lt;</a:t>
            </a:r>
            <a:r>
              <a:rPr lang="en-US" sz="1800" b="1" dirty="0" err="1">
                <a:latin typeface="Consolas" panose="020B0609020204030204" pitchFamily="49" charset="0"/>
              </a:rPr>
              <a:t>int</a:t>
            </a:r>
            <a:r>
              <a:rPr lang="en-US" sz="1800" b="1" dirty="0">
                <a:latin typeface="Consolas" panose="020B0609020204030204" pitchFamily="49" charset="0"/>
              </a:rPr>
              <a:t>&gt; v, </a:t>
            </a:r>
            <a:r>
              <a:rPr lang="en-US" sz="1800" b="1" dirty="0" err="1">
                <a:latin typeface="Consolas" panose="020B0609020204030204" pitchFamily="49" charset="0"/>
              </a:rPr>
              <a:t>int</a:t>
            </a:r>
            <a:r>
              <a:rPr lang="en-US" sz="1800" b="1" dirty="0">
                <a:latin typeface="Consolas" panose="020B0609020204030204" pitchFamily="49" charset="0"/>
              </a:rPr>
              <a:t> from, </a:t>
            </a:r>
            <a:r>
              <a:rPr lang="en-US" sz="1800" b="1" dirty="0" err="1">
                <a:latin typeface="Consolas" panose="020B0609020204030204" pitchFamily="49" charset="0"/>
              </a:rPr>
              <a:t>int</a:t>
            </a:r>
            <a:r>
              <a:rPr lang="en-US" sz="1800" b="1" dirty="0">
                <a:latin typeface="Consolas" panose="020B0609020204030204" pitchFamily="49" charset="0"/>
              </a:rPr>
              <a:t> to, </a:t>
            </a:r>
            <a:r>
              <a:rPr lang="en-US" sz="1800" b="1" dirty="0" err="1">
                <a:latin typeface="Consolas" panose="020B0609020204030204" pitchFamily="49" charset="0"/>
              </a:rPr>
              <a:t>int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val</a:t>
            </a:r>
            <a:r>
              <a:rPr lang="en-US" sz="1800" b="1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anose="020B0609020204030204" pitchFamily="49" charset="0"/>
              </a:rPr>
              <a:t>   if </a:t>
            </a:r>
            <a:r>
              <a:rPr lang="en-US" sz="1800" b="1" dirty="0">
                <a:latin typeface="Consolas" panose="020B0609020204030204" pitchFamily="49" charset="0"/>
              </a:rPr>
              <a:t>(from&gt;to) return -1; //</a:t>
            </a:r>
            <a:r>
              <a:rPr lang="en-US" sz="1800" b="1" dirty="0" err="1">
                <a:latin typeface="Consolas" panose="020B0609020204030204" pitchFamily="49" charset="0"/>
              </a:rPr>
              <a:t>val</a:t>
            </a:r>
            <a:r>
              <a:rPr lang="en-US" sz="1800" b="1" dirty="0">
                <a:latin typeface="Consolas" panose="020B0609020204030204" pitchFamily="49" charset="0"/>
              </a:rPr>
              <a:t> not found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latin typeface="Consolas" panose="020B0609020204030204" pitchFamily="49" charset="0"/>
              </a:rPr>
              <a:t>  </a:t>
            </a:r>
            <a:r>
              <a:rPr lang="en-US" sz="1800" b="1" dirty="0" err="1" smtClean="0">
                <a:latin typeface="Consolas" panose="020B0609020204030204" pitchFamily="49" charset="0"/>
              </a:rPr>
              <a:t>int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mid = (</a:t>
            </a:r>
            <a:r>
              <a:rPr lang="en-US" sz="1800" b="1" dirty="0" err="1">
                <a:latin typeface="Consolas" panose="020B0609020204030204" pitchFamily="49" charset="0"/>
              </a:rPr>
              <a:t>from+to</a:t>
            </a:r>
            <a:r>
              <a:rPr lang="en-US" sz="1800" b="1" dirty="0">
                <a:latin typeface="Consolas" panose="020B0609020204030204" pitchFamily="49" charset="0"/>
              </a:rPr>
              <a:t>)/2;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latin typeface="Consolas" panose="020B0609020204030204" pitchFamily="49" charset="0"/>
              </a:rPr>
              <a:t>  if </a:t>
            </a:r>
            <a:r>
              <a:rPr lang="en-US" sz="1800" b="1" dirty="0">
                <a:latin typeface="Consolas" panose="020B0609020204030204" pitchFamily="49" charset="0"/>
              </a:rPr>
              <a:t>(v[mid] == </a:t>
            </a:r>
            <a:r>
              <a:rPr lang="en-US" sz="1800" b="1" dirty="0" err="1">
                <a:latin typeface="Consolas" panose="020B0609020204030204" pitchFamily="49" charset="0"/>
              </a:rPr>
              <a:t>val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anose="020B0609020204030204" pitchFamily="49" charset="0"/>
              </a:rPr>
              <a:t>       return </a:t>
            </a:r>
            <a:r>
              <a:rPr lang="en-US" sz="1800" b="1" dirty="0">
                <a:latin typeface="Consolas" panose="020B0609020204030204" pitchFamily="49" charset="0"/>
              </a:rPr>
              <a:t>mid;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anose="020B0609020204030204" pitchFamily="49" charset="0"/>
              </a:rPr>
              <a:t>   else </a:t>
            </a:r>
            <a:r>
              <a:rPr lang="en-US" sz="1800" b="1" dirty="0">
                <a:latin typeface="Consolas" panose="020B0609020204030204" pitchFamily="49" charset="0"/>
              </a:rPr>
              <a:t>if (</a:t>
            </a:r>
            <a:r>
              <a:rPr lang="en-US" sz="1800" b="1" dirty="0" err="1">
                <a:latin typeface="Consolas" panose="020B0609020204030204" pitchFamily="49" charset="0"/>
              </a:rPr>
              <a:t>val</a:t>
            </a:r>
            <a:r>
              <a:rPr lang="en-US" sz="1800" b="1" dirty="0">
                <a:latin typeface="Consolas" panose="020B0609020204030204" pitchFamily="49" charset="0"/>
              </a:rPr>
              <a:t> &gt; v[mid])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anose="020B0609020204030204" pitchFamily="49" charset="0"/>
              </a:rPr>
              <a:t>      return </a:t>
            </a:r>
            <a:r>
              <a:rPr lang="en-US" sz="1800" b="1" cap="small" dirty="0" err="1" smtClean="0">
                <a:latin typeface="Consolas" panose="020B0609020204030204" pitchFamily="49" charset="0"/>
              </a:rPr>
              <a:t>Binary_Search</a:t>
            </a:r>
            <a:r>
              <a:rPr lang="en-US" sz="1800" b="1" dirty="0" smtClean="0">
                <a:latin typeface="Consolas" panose="020B0609020204030204" pitchFamily="49" charset="0"/>
              </a:rPr>
              <a:t>(v,mid+1,to,val</a:t>
            </a:r>
            <a:r>
              <a:rPr lang="en-US" sz="18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anose="020B0609020204030204" pitchFamily="49" charset="0"/>
              </a:rPr>
              <a:t>   else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latin typeface="Consolas" panose="020B0609020204030204" pitchFamily="49" charset="0"/>
              </a:rPr>
              <a:t>     return </a:t>
            </a:r>
            <a:r>
              <a:rPr lang="en-US" sz="1800" b="1" cap="small" dirty="0" err="1" smtClean="0">
                <a:latin typeface="Consolas" panose="020B0609020204030204" pitchFamily="49" charset="0"/>
              </a:rPr>
              <a:t>Binary_Search</a:t>
            </a:r>
            <a:r>
              <a:rPr lang="en-US" sz="1800" b="1" dirty="0" smtClean="0">
                <a:latin typeface="Consolas" panose="020B0609020204030204" pitchFamily="49" charset="0"/>
              </a:rPr>
              <a:t>(v,from,mid-1,val</a:t>
            </a:r>
            <a:r>
              <a:rPr lang="en-US" sz="18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8981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Recurrence equation for binary search: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dirty="0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(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1)         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𝑖𝑓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=1          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l-GR" dirty="0"/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(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1)    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𝑖𝑓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33400" y="3486150"/>
            <a:ext cx="6064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b="1" dirty="0"/>
              <a:t>worst-case</a:t>
            </a:r>
            <a:r>
              <a:rPr lang="en-US" dirty="0"/>
              <a:t> running time of binary search?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b="1" dirty="0"/>
              <a:t>best-case</a:t>
            </a:r>
            <a:r>
              <a:rPr lang="en-US" dirty="0"/>
              <a:t> running time of binary search</a:t>
            </a:r>
            <a:r>
              <a:rPr lang="en-US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the theta for binary search?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41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Binary-Search enhanced 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binary search to find the insertion point of the key.</a:t>
            </a:r>
          </a:p>
          <a:p>
            <a:r>
              <a:rPr lang="en-US" dirty="0" smtClean="0"/>
              <a:t>Does this improve the running time (theta) of Insertion Sort?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74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a </a:t>
            </a:r>
            <a:r>
              <a:rPr lang="el-GR" dirty="0" smtClean="0"/>
              <a:t>Θ</a:t>
            </a:r>
            <a:r>
              <a:rPr lang="en-US" dirty="0" smtClean="0"/>
              <a:t>(n </a:t>
            </a:r>
            <a:r>
              <a:rPr lang="en-US" dirty="0" err="1"/>
              <a:t>lg</a:t>
            </a:r>
            <a:r>
              <a:rPr lang="en-US" dirty="0"/>
              <a:t> </a:t>
            </a:r>
            <a:r>
              <a:rPr lang="en-US" dirty="0" smtClean="0"/>
              <a:t>n)-</a:t>
            </a:r>
            <a:r>
              <a:rPr lang="en-US" dirty="0"/>
              <a:t>time algorithm that, given a set S of n integers and </a:t>
            </a:r>
            <a:r>
              <a:rPr lang="en-US" dirty="0" smtClean="0"/>
              <a:t>another integer </a:t>
            </a:r>
            <a:r>
              <a:rPr lang="en-US" dirty="0"/>
              <a:t>x, determines whether or not there exist two elements in S whose sum </a:t>
            </a:r>
            <a:r>
              <a:rPr lang="en-US" dirty="0" smtClean="0"/>
              <a:t>is exactly </a:t>
            </a:r>
            <a:r>
              <a:rPr lang="en-US" dirty="0"/>
              <a:t>x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What do you think of when you hear </a:t>
            </a:r>
            <a:r>
              <a:rPr lang="el-GR" dirty="0"/>
              <a:t>Θ</a:t>
            </a:r>
            <a:r>
              <a:rPr lang="en-US" dirty="0"/>
              <a:t>(n </a:t>
            </a:r>
            <a:r>
              <a:rPr lang="en-US" dirty="0" err="1"/>
              <a:t>lg</a:t>
            </a:r>
            <a:r>
              <a:rPr lang="en-US" dirty="0"/>
              <a:t> n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What is the "naïve" way of doing this? (and its theta?)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92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Asymptotic Efficiency Classes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05"/>
          <a:stretch/>
        </p:blipFill>
        <p:spPr bwMode="auto">
          <a:xfrm>
            <a:off x="358588" y="1123950"/>
            <a:ext cx="7358444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8885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Asymptotic Efficiency Classes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8"/>
          <a:stretch/>
        </p:blipFill>
        <p:spPr bwMode="auto">
          <a:xfrm>
            <a:off x="457200" y="1428750"/>
            <a:ext cx="719288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107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equation </a:t>
            </a:r>
            <a:r>
              <a:rPr lang="en-US" dirty="0"/>
              <a:t>that describes </a:t>
            </a:r>
            <a:r>
              <a:rPr lang="en-US" dirty="0" smtClean="0"/>
              <a:t>a function in terms </a:t>
            </a:r>
            <a:r>
              <a:rPr lang="en-US" dirty="0"/>
              <a:t>of its value on smaller </a:t>
            </a:r>
            <a:r>
              <a:rPr lang="en-US" dirty="0" smtClean="0"/>
              <a:t>inputs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to solve?</a:t>
            </a:r>
          </a:p>
          <a:p>
            <a:r>
              <a:rPr lang="en-US" dirty="0" smtClean="0"/>
              <a:t>Substitution Method = "guess then prove"</a:t>
            </a:r>
          </a:p>
          <a:p>
            <a:r>
              <a:rPr lang="en-US" dirty="0" smtClean="0"/>
              <a:t>Recursion Tree</a:t>
            </a:r>
          </a:p>
          <a:p>
            <a:r>
              <a:rPr lang="en-US" dirty="0" smtClean="0"/>
              <a:t>Master Method = Memorize cases of </a:t>
            </a:r>
            <a:r>
              <a:rPr lang="pt-BR" dirty="0" smtClean="0"/>
              <a:t>T(n) =aT(n/b) +f(n)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t="43276" r="33356" b="43459"/>
          <a:stretch/>
        </p:blipFill>
        <p:spPr bwMode="auto">
          <a:xfrm>
            <a:off x="2819400" y="1962150"/>
            <a:ext cx="5117566" cy="10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659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Practice with recursion and recurrences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RM1(n)</a:t>
            </a:r>
          </a:p>
          <a:p>
            <a:pPr marL="0" indent="0">
              <a:buNone/>
            </a:pPr>
            <a:r>
              <a:rPr lang="en-US" dirty="0" smtClean="0"/>
              <a:t>   1 </a:t>
            </a:r>
            <a:r>
              <a:rPr lang="en-US" dirty="0"/>
              <a:t>if n = 0</a:t>
            </a:r>
          </a:p>
          <a:p>
            <a:pPr marL="0" indent="0">
              <a:buNone/>
            </a:pPr>
            <a:r>
              <a:rPr lang="en-US" dirty="0" smtClean="0"/>
              <a:t>   2    return </a:t>
            </a:r>
            <a:r>
              <a:rPr lang="en-US" dirty="0"/>
              <a:t>0</a:t>
            </a:r>
          </a:p>
          <a:p>
            <a:pPr marL="0" indent="0">
              <a:buNone/>
            </a:pPr>
            <a:r>
              <a:rPr lang="en-US" dirty="0" smtClean="0"/>
              <a:t>   3 </a:t>
            </a: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 smtClean="0"/>
              <a:t>   4    return </a:t>
            </a:r>
            <a:r>
              <a:rPr lang="en-US" dirty="0"/>
              <a:t>1 + RM1(n </a:t>
            </a:r>
            <a:r>
              <a:rPr lang="en-US" dirty="0" smtClean="0"/>
              <a:t>- </a:t>
            </a:r>
            <a:r>
              <a:rPr lang="en-US" dirty="0"/>
              <a:t>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24400" y="1654576"/>
                <a:ext cx="4235070" cy="642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 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=0            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654576"/>
                <a:ext cx="4235070" cy="6426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0" y="310515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does this function do?</a:t>
            </a:r>
          </a:p>
          <a:p>
            <a:r>
              <a:rPr lang="en-US" dirty="0" smtClean="0"/>
              <a:t>What is its theta?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93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Practice with recursion and recurrences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RM3(n)</a:t>
            </a:r>
          </a:p>
          <a:p>
            <a:pPr marL="0" indent="0">
              <a:buNone/>
            </a:pPr>
            <a:r>
              <a:rPr lang="en-US" dirty="0"/>
              <a:t>   1 if n = 0</a:t>
            </a:r>
          </a:p>
          <a:p>
            <a:pPr marL="0" indent="0">
              <a:buNone/>
            </a:pPr>
            <a:r>
              <a:rPr lang="en-US" dirty="0"/>
              <a:t>   2    return 0</a:t>
            </a:r>
          </a:p>
          <a:p>
            <a:pPr marL="0" indent="0">
              <a:buNone/>
            </a:pPr>
            <a:r>
              <a:rPr lang="en-US" dirty="0"/>
              <a:t>   3 else</a:t>
            </a:r>
          </a:p>
          <a:p>
            <a:pPr marL="0" indent="0">
              <a:buNone/>
            </a:pPr>
            <a:r>
              <a:rPr lang="en-US" dirty="0"/>
              <a:t>   4    return n + RM3(n - 1)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24400" y="1654576"/>
                <a:ext cx="4235070" cy="642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 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=0            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654576"/>
                <a:ext cx="4235070" cy="6426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0" y="310515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does this function do?</a:t>
            </a:r>
          </a:p>
          <a:p>
            <a:r>
              <a:rPr lang="en-US" dirty="0" smtClean="0"/>
              <a:t>What is its theta?</a:t>
            </a:r>
          </a:p>
          <a:p>
            <a:r>
              <a:rPr lang="en-US" dirty="0" smtClean="0"/>
              <a:t>Is there a </a:t>
            </a:r>
            <a:r>
              <a:rPr lang="el-GR" dirty="0" smtClean="0"/>
              <a:t>Θ</a:t>
            </a:r>
            <a:r>
              <a:rPr lang="en-US" dirty="0" smtClean="0"/>
              <a:t>(1) way to do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9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is to insert the current element into </a:t>
            </a:r>
            <a:r>
              <a:rPr lang="en-US" dirty="0" smtClean="0"/>
              <a:t>a sub-array </a:t>
            </a:r>
            <a:r>
              <a:rPr lang="en-US" dirty="0"/>
              <a:t>that is assumed to be sorted</a:t>
            </a:r>
            <a:r>
              <a:rPr lang="en-US" dirty="0" smtClean="0"/>
              <a:t>. </a:t>
            </a:r>
          </a:p>
          <a:p>
            <a:r>
              <a:rPr lang="en-US" dirty="0" smtClean="0"/>
              <a:t> </a:t>
            </a:r>
            <a:r>
              <a:rPr lang="en-US" dirty="0"/>
              <a:t>What we need:</a:t>
            </a:r>
          </a:p>
          <a:p>
            <a:pPr lvl="1"/>
            <a:r>
              <a:rPr lang="en-US" dirty="0"/>
              <a:t> A loop L1 going through the </a:t>
            </a:r>
            <a:r>
              <a:rPr lang="en-US" dirty="0" smtClean="0"/>
              <a:t>elements A[</a:t>
            </a:r>
            <a:r>
              <a:rPr lang="en-US" dirty="0" err="1" smtClean="0"/>
              <a:t>i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 Within L1 we need to perform insertion of</a:t>
            </a:r>
          </a:p>
          <a:p>
            <a:pPr lvl="2"/>
            <a:r>
              <a:rPr lang="en-US" dirty="0"/>
              <a:t> the current element A[</a:t>
            </a:r>
            <a:r>
              <a:rPr lang="en-US" dirty="0" err="1"/>
              <a:t>i</a:t>
            </a:r>
            <a:r>
              <a:rPr lang="en-US" dirty="0" smtClean="0"/>
              <a:t>]  </a:t>
            </a:r>
            <a:r>
              <a:rPr lang="en-US" dirty="0"/>
              <a:t>within already sorted sub-array </a:t>
            </a:r>
            <a:r>
              <a:rPr lang="en-US" dirty="0" smtClean="0"/>
              <a:t>A[1], … ,A[i-1]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67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Practice with recursion and recurrences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factorial(n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1 if n = 0</a:t>
            </a:r>
          </a:p>
          <a:p>
            <a:pPr marL="0" indent="0">
              <a:buNone/>
            </a:pPr>
            <a:r>
              <a:rPr lang="en-US" dirty="0"/>
              <a:t>   2    return </a:t>
            </a:r>
            <a:r>
              <a:rPr lang="en-US" dirty="0" smtClean="0"/>
              <a:t>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3 else</a:t>
            </a:r>
          </a:p>
          <a:p>
            <a:pPr marL="0" indent="0">
              <a:buNone/>
            </a:pPr>
            <a:r>
              <a:rPr lang="en-US" dirty="0"/>
              <a:t>   4    </a:t>
            </a:r>
            <a:r>
              <a:rPr lang="pt-BR" dirty="0"/>
              <a:t>return </a:t>
            </a:r>
            <a:r>
              <a:rPr lang="pt-BR" dirty="0" smtClean="0"/>
              <a:t>n * </a:t>
            </a:r>
            <a:r>
              <a:rPr lang="pt-BR" dirty="0"/>
              <a:t>factorial(n </a:t>
            </a:r>
            <a:r>
              <a:rPr lang="pt-BR" dirty="0" smtClean="0"/>
              <a:t>- </a:t>
            </a:r>
            <a:r>
              <a:rPr lang="pt-BR" dirty="0"/>
              <a:t>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24400" y="1654576"/>
                <a:ext cx="4235070" cy="642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 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=0            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654576"/>
                <a:ext cx="4235070" cy="6426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0" y="310515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does this function do?</a:t>
            </a:r>
          </a:p>
          <a:p>
            <a:r>
              <a:rPr lang="en-US" dirty="0" smtClean="0"/>
              <a:t>What is its theta?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5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Practice with recursion and recurrences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RM4(a, 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1 if n = 0</a:t>
            </a:r>
          </a:p>
          <a:p>
            <a:pPr marL="0" indent="0">
              <a:buNone/>
            </a:pPr>
            <a:r>
              <a:rPr lang="en-US" dirty="0"/>
              <a:t>   2    return </a:t>
            </a:r>
            <a:r>
              <a:rPr lang="en-US" dirty="0" smtClean="0"/>
              <a:t>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3 else</a:t>
            </a:r>
          </a:p>
          <a:p>
            <a:pPr marL="0" indent="0">
              <a:buNone/>
            </a:pPr>
            <a:r>
              <a:rPr lang="en-US" dirty="0"/>
              <a:t>   4    </a:t>
            </a:r>
            <a:r>
              <a:rPr lang="pt-BR" dirty="0"/>
              <a:t>return a </a:t>
            </a:r>
            <a:r>
              <a:rPr lang="pt-BR" dirty="0" smtClean="0"/>
              <a:t>* RM4(a, n - </a:t>
            </a:r>
            <a:r>
              <a:rPr lang="pt-BR" dirty="0"/>
              <a:t>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24400" y="1654576"/>
                <a:ext cx="4235070" cy="642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 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=0            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654576"/>
                <a:ext cx="4235070" cy="6426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0" y="310515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does this function do?</a:t>
            </a:r>
          </a:p>
          <a:p>
            <a:r>
              <a:rPr lang="en-US" dirty="0" smtClean="0"/>
              <a:t>What is its theta?</a:t>
            </a:r>
          </a:p>
        </p:txBody>
      </p:sp>
    </p:spTree>
    <p:extLst>
      <p:ext uri="{BB962C8B-B14F-4D97-AF65-F5344CB8AC3E}">
        <p14:creationId xmlns:p14="http://schemas.microsoft.com/office/powerpoint/2010/main" val="129710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Practice with recursion and recurrences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RM6(a, 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1 if n = 0</a:t>
            </a:r>
          </a:p>
          <a:p>
            <a:pPr marL="0" indent="0">
              <a:buNone/>
            </a:pPr>
            <a:r>
              <a:rPr lang="en-US" dirty="0"/>
              <a:t>   2    return </a:t>
            </a:r>
            <a:r>
              <a:rPr lang="en-US" dirty="0" smtClean="0"/>
              <a:t>1</a:t>
            </a:r>
            <a:endParaRPr lang="en-US" dirty="0"/>
          </a:p>
          <a:p>
            <a:pPr marL="0" indent="0">
              <a:buNone/>
            </a:pPr>
            <a:r>
              <a:rPr lang="da-DK" dirty="0" smtClean="0"/>
              <a:t>   3 else </a:t>
            </a:r>
            <a:r>
              <a:rPr lang="da-DK" dirty="0"/>
              <a:t>if n mod 2 = 0</a:t>
            </a:r>
            <a:r>
              <a:rPr lang="en-US" dirty="0" smtClean="0"/>
              <a:t>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4    </a:t>
            </a:r>
            <a:r>
              <a:rPr lang="pt-BR" dirty="0" smtClean="0"/>
              <a:t>return (RM6(a, n/2))</a:t>
            </a:r>
            <a:r>
              <a:rPr lang="pt-BR" baseline="30000" dirty="0"/>
              <a:t>2</a:t>
            </a:r>
            <a:endParaRPr lang="pt-BR" dirty="0" smtClean="0"/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5 else</a:t>
            </a:r>
          </a:p>
          <a:p>
            <a:pPr marL="0" indent="0">
              <a:buNone/>
            </a:pPr>
            <a:r>
              <a:rPr lang="pt-BR" dirty="0" smtClean="0"/>
              <a:t>   6    </a:t>
            </a:r>
            <a:r>
              <a:rPr lang="pt-BR" dirty="0"/>
              <a:t>return </a:t>
            </a:r>
            <a:r>
              <a:rPr lang="pt-BR" dirty="0" smtClean="0"/>
              <a:t>a*(RM6(a</a:t>
            </a:r>
            <a:r>
              <a:rPr lang="pt-BR" dirty="0"/>
              <a:t>, n/2))</a:t>
            </a:r>
            <a:r>
              <a:rPr lang="pt-BR" baseline="30000" dirty="0"/>
              <a:t>2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aseline="30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24400" y="1654576"/>
                <a:ext cx="4073166" cy="642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 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=0            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/2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1)   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654576"/>
                <a:ext cx="4073166" cy="6426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34000" y="310515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does this function do?</a:t>
            </a:r>
          </a:p>
          <a:p>
            <a:r>
              <a:rPr lang="en-US" dirty="0" smtClean="0"/>
              <a:t>What is its theta?</a:t>
            </a:r>
          </a:p>
        </p:txBody>
      </p:sp>
    </p:spTree>
    <p:extLst>
      <p:ext uri="{BB962C8B-B14F-4D97-AF65-F5344CB8AC3E}">
        <p14:creationId xmlns:p14="http://schemas.microsoft.com/office/powerpoint/2010/main" val="3433462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Recurrences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T(n) = T(n/2) + </a:t>
            </a:r>
            <a:r>
              <a:rPr lang="en-US" dirty="0"/>
              <a:t>Θ </a:t>
            </a:r>
            <a:r>
              <a:rPr lang="pt-BR" dirty="0" smtClean="0"/>
              <a:t>(</a:t>
            </a:r>
            <a:r>
              <a:rPr lang="pt-BR" dirty="0"/>
              <a:t>1) </a:t>
            </a:r>
            <a:r>
              <a:rPr lang="pt-BR" dirty="0" smtClean="0"/>
              <a:t>	binary </a:t>
            </a:r>
            <a:r>
              <a:rPr lang="pt-BR" dirty="0"/>
              <a:t>search </a:t>
            </a:r>
            <a:r>
              <a:rPr lang="en-US" dirty="0" smtClean="0"/>
              <a:t>Θ</a:t>
            </a:r>
            <a:r>
              <a:rPr lang="pt-BR" dirty="0" smtClean="0"/>
              <a:t>(log n)</a:t>
            </a:r>
            <a:endParaRPr lang="pt-BR" dirty="0"/>
          </a:p>
          <a:p>
            <a:r>
              <a:rPr lang="pt-BR" dirty="0"/>
              <a:t>T(n) = T(n-1) + </a:t>
            </a:r>
            <a:r>
              <a:rPr lang="en-US" dirty="0"/>
              <a:t>Θ </a:t>
            </a:r>
            <a:r>
              <a:rPr lang="pt-BR" dirty="0" smtClean="0"/>
              <a:t>(</a:t>
            </a:r>
            <a:r>
              <a:rPr lang="pt-BR" dirty="0"/>
              <a:t>1) </a:t>
            </a:r>
            <a:r>
              <a:rPr lang="pt-BR" dirty="0" smtClean="0"/>
              <a:t>	linear </a:t>
            </a:r>
            <a:r>
              <a:rPr lang="pt-BR" dirty="0"/>
              <a:t>search </a:t>
            </a:r>
            <a:r>
              <a:rPr lang="en-US" dirty="0" smtClean="0"/>
              <a:t>Θ</a:t>
            </a:r>
            <a:r>
              <a:rPr lang="pt-BR" dirty="0" smtClean="0"/>
              <a:t>(n)</a:t>
            </a:r>
            <a:endParaRPr lang="pt-BR" dirty="0"/>
          </a:p>
          <a:p>
            <a:r>
              <a:rPr lang="pt-BR" dirty="0"/>
              <a:t>T(n) = 2T(n/2) + </a:t>
            </a:r>
            <a:r>
              <a:rPr lang="en-US" dirty="0"/>
              <a:t>Θ </a:t>
            </a:r>
            <a:r>
              <a:rPr lang="pt-BR" dirty="0" smtClean="0"/>
              <a:t>(</a:t>
            </a:r>
            <a:r>
              <a:rPr lang="pt-BR" dirty="0"/>
              <a:t>1) </a:t>
            </a:r>
            <a:r>
              <a:rPr lang="pt-BR" dirty="0" smtClean="0"/>
              <a:t>	tree </a:t>
            </a:r>
            <a:r>
              <a:rPr lang="pt-BR" dirty="0"/>
              <a:t>traversal </a:t>
            </a:r>
            <a:r>
              <a:rPr lang="en-US" dirty="0" smtClean="0"/>
              <a:t>Θ</a:t>
            </a:r>
            <a:r>
              <a:rPr lang="pt-BR" dirty="0" smtClean="0"/>
              <a:t>(n)</a:t>
            </a:r>
            <a:endParaRPr lang="pt-BR" dirty="0"/>
          </a:p>
          <a:p>
            <a:r>
              <a:rPr lang="pt-BR" dirty="0"/>
              <a:t>T(n) = 2T(n/2) + </a:t>
            </a:r>
            <a:r>
              <a:rPr lang="en-US" dirty="0"/>
              <a:t>Θ </a:t>
            </a:r>
            <a:r>
              <a:rPr lang="pt-BR" dirty="0" smtClean="0"/>
              <a:t>(</a:t>
            </a:r>
            <a:r>
              <a:rPr lang="pt-BR" dirty="0"/>
              <a:t>n) </a:t>
            </a:r>
            <a:r>
              <a:rPr lang="pt-BR" dirty="0" smtClean="0"/>
              <a:t>	merge sort </a:t>
            </a:r>
            <a:r>
              <a:rPr lang="en-US" dirty="0" smtClean="0"/>
              <a:t>Θ</a:t>
            </a:r>
            <a:r>
              <a:rPr lang="pt-BR" dirty="0" smtClean="0"/>
              <a:t>(n log n)</a:t>
            </a:r>
            <a:endParaRPr lang="pt-BR" dirty="0"/>
          </a:p>
          <a:p>
            <a:r>
              <a:rPr lang="pt-BR" dirty="0"/>
              <a:t>T(n) = T(n-1) + </a:t>
            </a:r>
            <a:r>
              <a:rPr lang="en-US" dirty="0"/>
              <a:t>Θ </a:t>
            </a:r>
            <a:r>
              <a:rPr lang="pt-BR" dirty="0" smtClean="0"/>
              <a:t>(</a:t>
            </a:r>
            <a:r>
              <a:rPr lang="pt-BR" dirty="0"/>
              <a:t>n) </a:t>
            </a:r>
            <a:r>
              <a:rPr lang="pt-BR" dirty="0" smtClean="0"/>
              <a:t>	selection </a:t>
            </a:r>
            <a:r>
              <a:rPr lang="pt-BR" dirty="0"/>
              <a:t>sort </a:t>
            </a:r>
            <a:r>
              <a:rPr lang="en-US" dirty="0" smtClean="0"/>
              <a:t>Θ</a:t>
            </a:r>
            <a:r>
              <a:rPr lang="pt-BR" dirty="0" smtClean="0"/>
              <a:t>(n</a:t>
            </a:r>
            <a:r>
              <a:rPr lang="pt-BR" baseline="30000" dirty="0" smtClean="0"/>
              <a:t>2</a:t>
            </a:r>
            <a:r>
              <a:rPr lang="pt-B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97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Although merge sort runs in </a:t>
            </a:r>
            <a:r>
              <a:rPr lang="el-GR" dirty="0" smtClean="0"/>
              <a:t>Θ</a:t>
            </a:r>
            <a:r>
              <a:rPr lang="en-US" dirty="0" smtClean="0"/>
              <a:t>(n </a:t>
            </a:r>
            <a:r>
              <a:rPr lang="en-US" dirty="0" err="1"/>
              <a:t>lg</a:t>
            </a:r>
            <a:r>
              <a:rPr lang="en-US" dirty="0"/>
              <a:t> </a:t>
            </a:r>
            <a:r>
              <a:rPr lang="en-US" dirty="0" smtClean="0"/>
              <a:t>n) </a:t>
            </a:r>
            <a:r>
              <a:rPr lang="en-US" dirty="0"/>
              <a:t>worst-case time and insertion sort </a:t>
            </a:r>
            <a:r>
              <a:rPr lang="en-US" dirty="0" smtClean="0"/>
              <a:t>runs in </a:t>
            </a:r>
            <a:r>
              <a:rPr lang="el-GR" dirty="0" smtClean="0"/>
              <a:t>Θ</a:t>
            </a:r>
            <a:r>
              <a:rPr lang="en-US" dirty="0" smtClean="0"/>
              <a:t>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worst-case time, the constant factors in insertion sort can make it </a:t>
            </a:r>
            <a:r>
              <a:rPr lang="en-US" dirty="0" smtClean="0"/>
              <a:t>faster in </a:t>
            </a:r>
            <a:r>
              <a:rPr lang="en-US" dirty="0"/>
              <a:t>practice for small problem sizes on many machines. Thus, it makes sense </a:t>
            </a:r>
            <a:r>
              <a:rPr lang="en-US" dirty="0" smtClean="0"/>
              <a:t>to coarsen </a:t>
            </a:r>
            <a:r>
              <a:rPr lang="en-US" dirty="0"/>
              <a:t>the leaves of the recursion by using insertion sort within merge sort </a:t>
            </a:r>
            <a:r>
              <a:rPr lang="en-US" dirty="0" smtClean="0"/>
              <a:t>when </a:t>
            </a:r>
            <a:r>
              <a:rPr lang="en-US" dirty="0" err="1" smtClean="0"/>
              <a:t>subproblems</a:t>
            </a:r>
            <a:r>
              <a:rPr lang="en-US" dirty="0" smtClean="0"/>
              <a:t> </a:t>
            </a:r>
            <a:r>
              <a:rPr lang="en-US" dirty="0"/>
              <a:t>become sufficiently small. Consider a modification to merge sort </a:t>
            </a:r>
            <a:r>
              <a:rPr lang="en-US" dirty="0" smtClean="0"/>
              <a:t>in which n/k </a:t>
            </a:r>
            <a:r>
              <a:rPr lang="en-US" dirty="0" err="1"/>
              <a:t>sublists</a:t>
            </a:r>
            <a:r>
              <a:rPr lang="en-US" dirty="0"/>
              <a:t> of length k are sorted using insertion sort and then </a:t>
            </a:r>
            <a:r>
              <a:rPr lang="en-US" dirty="0" smtClean="0"/>
              <a:t>merged using </a:t>
            </a:r>
            <a:r>
              <a:rPr lang="en-US" dirty="0"/>
              <a:t>the standard merging mechanism, where k is a value to be determined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Show that insertion sort can sort the </a:t>
            </a:r>
            <a:r>
              <a:rPr lang="en-US" dirty="0" smtClean="0"/>
              <a:t>n/k </a:t>
            </a:r>
            <a:r>
              <a:rPr lang="en-US" dirty="0" err="1"/>
              <a:t>sublists</a:t>
            </a:r>
            <a:r>
              <a:rPr lang="en-US" dirty="0"/>
              <a:t>, each of length k, in 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n-US" dirty="0" err="1" smtClean="0"/>
              <a:t>nk</a:t>
            </a:r>
            <a:r>
              <a:rPr lang="en-US" dirty="0" smtClean="0"/>
              <a:t>) worst-case </a:t>
            </a:r>
            <a:r>
              <a:rPr lang="en-US" dirty="0"/>
              <a:t>time.</a:t>
            </a:r>
          </a:p>
          <a:p>
            <a:r>
              <a:rPr lang="en-US" dirty="0"/>
              <a:t>b. Show how to merge the </a:t>
            </a:r>
            <a:r>
              <a:rPr lang="en-US" dirty="0" err="1"/>
              <a:t>sublists</a:t>
            </a:r>
            <a:r>
              <a:rPr lang="en-US" dirty="0"/>
              <a:t> in </a:t>
            </a:r>
            <a:r>
              <a:rPr lang="el-GR" dirty="0" smtClean="0"/>
              <a:t>Θ</a:t>
            </a:r>
            <a:r>
              <a:rPr lang="en-US" dirty="0" smtClean="0"/>
              <a:t>(n </a:t>
            </a:r>
            <a:r>
              <a:rPr lang="en-US" dirty="0" err="1" smtClean="0"/>
              <a:t>lg</a:t>
            </a:r>
            <a:r>
              <a:rPr lang="en-US" dirty="0" smtClean="0"/>
              <a:t> n/k) </a:t>
            </a:r>
            <a:r>
              <a:rPr lang="en-US" dirty="0"/>
              <a:t>worst-case time.</a:t>
            </a:r>
          </a:p>
          <a:p>
            <a:r>
              <a:rPr lang="en-US" dirty="0"/>
              <a:t>c. Given that the modified algorithm runs in </a:t>
            </a:r>
            <a:r>
              <a:rPr lang="el-GR" dirty="0" smtClean="0"/>
              <a:t>Θ</a:t>
            </a:r>
            <a:r>
              <a:rPr lang="en-US" dirty="0" smtClean="0"/>
              <a:t>(</a:t>
            </a:r>
            <a:r>
              <a:rPr lang="en-US" dirty="0" err="1" smtClean="0"/>
              <a:t>nk</a:t>
            </a:r>
            <a:r>
              <a:rPr lang="en-US" dirty="0" smtClean="0"/>
              <a:t> + </a:t>
            </a:r>
            <a:r>
              <a:rPr lang="en-US" dirty="0"/>
              <a:t>n </a:t>
            </a:r>
            <a:r>
              <a:rPr lang="en-US" dirty="0" err="1" smtClean="0"/>
              <a:t>lg</a:t>
            </a:r>
            <a:r>
              <a:rPr lang="en-US" dirty="0" smtClean="0"/>
              <a:t>(n/k)) </a:t>
            </a:r>
            <a:r>
              <a:rPr lang="en-US" dirty="0"/>
              <a:t>worst-case </a:t>
            </a:r>
            <a:r>
              <a:rPr lang="en-US" dirty="0" smtClean="0"/>
              <a:t>time, what </a:t>
            </a:r>
            <a:r>
              <a:rPr lang="en-US" dirty="0"/>
              <a:t>is the largest value of k as a function of n for which the modified </a:t>
            </a:r>
            <a:r>
              <a:rPr lang="en-US" dirty="0" smtClean="0"/>
              <a:t>algorithm has </a:t>
            </a:r>
            <a:r>
              <a:rPr lang="en-US" dirty="0"/>
              <a:t>the same running time as standard merge sort, in terms of </a:t>
            </a:r>
            <a:r>
              <a:rPr lang="el-GR" dirty="0" smtClean="0"/>
              <a:t>Θ</a:t>
            </a:r>
            <a:r>
              <a:rPr lang="en-US" dirty="0" smtClean="0"/>
              <a:t>-notation</a:t>
            </a:r>
            <a:r>
              <a:rPr lang="en-US" dirty="0"/>
              <a:t>?</a:t>
            </a:r>
          </a:p>
          <a:p>
            <a:r>
              <a:rPr lang="en-US" dirty="0"/>
              <a:t>d. How should we choose k in practice?</a:t>
            </a:r>
          </a:p>
        </p:txBody>
      </p:sp>
    </p:spTree>
    <p:extLst>
      <p:ext uri="{BB962C8B-B14F-4D97-AF65-F5344CB8AC3E}">
        <p14:creationId xmlns:p14="http://schemas.microsoft.com/office/powerpoint/2010/main" val="187736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t="26818" r="17495" b="39780"/>
          <a:stretch/>
        </p:blipFill>
        <p:spPr bwMode="auto">
          <a:xfrm>
            <a:off x="533400" y="1504950"/>
            <a:ext cx="7825689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0600" y="4095750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(c) no elements are moved</a:t>
            </a:r>
          </a:p>
          <a:p>
            <a:r>
              <a:rPr lang="en-US" dirty="0" smtClean="0"/>
              <a:t>(d) all elements are moved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3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is already in the “correct position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extra “insertion” needed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it means: A[</a:t>
            </a:r>
            <a:r>
              <a:rPr lang="en-US" dirty="0" err="1"/>
              <a:t>i</a:t>
            </a:r>
            <a:r>
              <a:rPr lang="en-US" dirty="0"/>
              <a:t>] </a:t>
            </a:r>
            <a:r>
              <a:rPr lang="en-US" dirty="0" smtClean="0"/>
              <a:t>&gt; A[i-1</a:t>
            </a:r>
            <a:r>
              <a:rPr lang="en-US" dirty="0"/>
              <a:t>]</a:t>
            </a:r>
          </a:p>
          <a:p>
            <a:pPr lvl="1"/>
            <a:r>
              <a:rPr lang="en-US" dirty="0" smtClean="0"/>
              <a:t>Namely</a:t>
            </a:r>
            <a:r>
              <a:rPr lang="en-US" dirty="0"/>
              <a:t>, when A[</a:t>
            </a:r>
            <a:r>
              <a:rPr lang="en-US" dirty="0" err="1"/>
              <a:t>i</a:t>
            </a:r>
            <a:r>
              <a:rPr lang="en-US" dirty="0"/>
              <a:t>] is the maximum of the subarray</a:t>
            </a:r>
          </a:p>
          <a:p>
            <a:r>
              <a:rPr lang="en-US" dirty="0"/>
              <a:t> On the other hand, if A[</a:t>
            </a:r>
            <a:r>
              <a:rPr lang="en-US" dirty="0" err="1"/>
              <a:t>i</a:t>
            </a:r>
            <a:r>
              <a:rPr lang="en-US" dirty="0"/>
              <a:t>] is the minimum of </a:t>
            </a:r>
            <a:r>
              <a:rPr lang="en-US" dirty="0" smtClean="0"/>
              <a:t>the subarray</a:t>
            </a:r>
            <a:endParaRPr lang="en-US" dirty="0"/>
          </a:p>
          <a:p>
            <a:pPr lvl="1"/>
            <a:r>
              <a:rPr lang="en-US" dirty="0" smtClean="0"/>
              <a:t>Namely</a:t>
            </a:r>
            <a:r>
              <a:rPr lang="en-US" dirty="0"/>
              <a:t>, when A[</a:t>
            </a:r>
            <a:r>
              <a:rPr lang="en-US" dirty="0" err="1"/>
              <a:t>i</a:t>
            </a:r>
            <a:r>
              <a:rPr lang="en-US" dirty="0"/>
              <a:t>] &lt; </a:t>
            </a:r>
            <a:r>
              <a:rPr lang="en-US" dirty="0" smtClean="0"/>
              <a:t>A[1]</a:t>
            </a:r>
            <a:endParaRPr lang="en-US" dirty="0"/>
          </a:p>
          <a:p>
            <a:pPr lvl="1"/>
            <a:r>
              <a:rPr lang="en-US" dirty="0" smtClean="0"/>
              <a:t>Then</a:t>
            </a:r>
            <a:r>
              <a:rPr lang="en-US" dirty="0"/>
              <a:t>, A[</a:t>
            </a:r>
            <a:r>
              <a:rPr lang="en-US" dirty="0" err="1"/>
              <a:t>i</a:t>
            </a:r>
            <a:r>
              <a:rPr lang="en-US" dirty="0"/>
              <a:t>] needs to be inserted </a:t>
            </a:r>
            <a:r>
              <a:rPr lang="en-US" dirty="0" smtClean="0"/>
              <a:t>into the first index.</a:t>
            </a:r>
            <a:endParaRPr lang="en-US" dirty="0"/>
          </a:p>
          <a:p>
            <a:pPr lvl="1"/>
            <a:r>
              <a:rPr lang="en-US" b="1" dirty="0" smtClean="0"/>
              <a:t>Entire </a:t>
            </a:r>
            <a:r>
              <a:rPr lang="en-US" b="1" dirty="0"/>
              <a:t>subarray must be right-shifted.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7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larger A[</a:t>
            </a:r>
            <a:r>
              <a:rPr lang="en-US" dirty="0" err="1"/>
              <a:t>i</a:t>
            </a:r>
            <a:r>
              <a:rPr lang="en-US" dirty="0"/>
              <a:t>] </a:t>
            </a:r>
            <a:r>
              <a:rPr lang="en-US" dirty="0" smtClean="0"/>
              <a:t>is in </a:t>
            </a:r>
            <a:r>
              <a:rPr lang="en-US" dirty="0"/>
              <a:t>comparison to </a:t>
            </a:r>
            <a:r>
              <a:rPr lang="en-US" dirty="0" smtClean="0"/>
              <a:t>subarray A[1]…A[i-1]</a:t>
            </a:r>
            <a:endParaRPr lang="en-US" dirty="0"/>
          </a:p>
          <a:p>
            <a:pPr lvl="1"/>
            <a:r>
              <a:rPr lang="en-US" dirty="0"/>
              <a:t> The smaller the amount of right-shifting.</a:t>
            </a:r>
          </a:p>
          <a:p>
            <a:r>
              <a:rPr lang="en-US" dirty="0"/>
              <a:t> Whereas L1 goes left to right through the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 There is an </a:t>
            </a:r>
            <a:r>
              <a:rPr lang="en-US" dirty="0" smtClean="0"/>
              <a:t>inner </a:t>
            </a:r>
            <a:r>
              <a:rPr lang="en-US" dirty="0"/>
              <a:t>loop L2</a:t>
            </a:r>
          </a:p>
          <a:p>
            <a:pPr lvl="1"/>
            <a:r>
              <a:rPr lang="en-US" dirty="0"/>
              <a:t> used for insertion into subarray</a:t>
            </a:r>
          </a:p>
          <a:p>
            <a:pPr lvl="1"/>
            <a:r>
              <a:rPr lang="en-US" dirty="0"/>
              <a:t> which goes right to left</a:t>
            </a:r>
          </a:p>
        </p:txBody>
      </p:sp>
    </p:spTree>
    <p:extLst>
      <p:ext uri="{BB962C8B-B14F-4D97-AF65-F5344CB8AC3E}">
        <p14:creationId xmlns:p14="http://schemas.microsoft.com/office/powerpoint/2010/main" val="55746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1" t="46696" r="27362" b="21952"/>
          <a:stretch/>
        </p:blipFill>
        <p:spPr bwMode="auto">
          <a:xfrm>
            <a:off x="685800" y="1504950"/>
            <a:ext cx="5887248" cy="262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43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2817</TotalTime>
  <Words>2939</Words>
  <Application>Microsoft Office PowerPoint</Application>
  <PresentationFormat>On-screen Show (16:9)</PresentationFormat>
  <Paragraphs>350</Paragraphs>
  <Slides>54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Clarity</vt:lpstr>
      <vt:lpstr>Sorting, Runtime and recurrence</vt:lpstr>
      <vt:lpstr>Algorithms</vt:lpstr>
      <vt:lpstr>Sorting: 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Proving correctness with a loop invariant</vt:lpstr>
      <vt:lpstr>Loop invariant for insertion sort</vt:lpstr>
      <vt:lpstr>Correctness of insertion sort</vt:lpstr>
      <vt:lpstr>Interview Questions</vt:lpstr>
      <vt:lpstr>Analyzing algorithms</vt:lpstr>
      <vt:lpstr>Efficiency and Complexity</vt:lpstr>
      <vt:lpstr>Time complexity</vt:lpstr>
      <vt:lpstr>Total Cost = cost x times</vt:lpstr>
      <vt:lpstr>Running time for Insertion Sort</vt:lpstr>
      <vt:lpstr>Running time for Insertion Sort</vt:lpstr>
      <vt:lpstr>Running time for Insertion Sort</vt:lpstr>
      <vt:lpstr>Time complexity</vt:lpstr>
      <vt:lpstr>One more abstraction</vt:lpstr>
      <vt:lpstr>Theta Notation</vt:lpstr>
      <vt:lpstr>O-Notation</vt:lpstr>
      <vt:lpstr>Omega-Notation</vt:lpstr>
      <vt:lpstr>Interview Questions</vt:lpstr>
      <vt:lpstr>Interview Questions</vt:lpstr>
      <vt:lpstr>Interview Questions</vt:lpstr>
      <vt:lpstr>Merge Sort</vt:lpstr>
      <vt:lpstr>Merge Sort</vt:lpstr>
      <vt:lpstr>Merge Sort</vt:lpstr>
      <vt:lpstr>Merge Sort</vt:lpstr>
      <vt:lpstr>The Merge Procedure</vt:lpstr>
      <vt:lpstr>Merging two sorted arrays</vt:lpstr>
      <vt:lpstr>Time complexity of Merge Sort</vt:lpstr>
      <vt:lpstr>Complexity of Merge Sort</vt:lpstr>
      <vt:lpstr>Recursive Insertion Sort</vt:lpstr>
      <vt:lpstr>Recursive Insertion Sort</vt:lpstr>
      <vt:lpstr>Recurrence for Recursive Insertion Sort</vt:lpstr>
      <vt:lpstr>Binary Search</vt:lpstr>
      <vt:lpstr>Binary Search</vt:lpstr>
      <vt:lpstr>Binary Search</vt:lpstr>
      <vt:lpstr>Binary-Search enhanced Insertion Sort</vt:lpstr>
      <vt:lpstr>Interview Questions</vt:lpstr>
      <vt:lpstr>Basic Asymptotic Efficiency Classes</vt:lpstr>
      <vt:lpstr>Basic Asymptotic Efficiency Classes</vt:lpstr>
      <vt:lpstr>Recurrences</vt:lpstr>
      <vt:lpstr>Practice with recursion and recurrences</vt:lpstr>
      <vt:lpstr>Practice with recursion and recurrences</vt:lpstr>
      <vt:lpstr>Practice with recursion and recurrences</vt:lpstr>
      <vt:lpstr>Practice with recursion and recurrences</vt:lpstr>
      <vt:lpstr>Practice with recursion and recurrences</vt:lpstr>
      <vt:lpstr>Common Recurrences</vt:lpstr>
      <vt:lpstr>Interview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128</cp:revision>
  <dcterms:created xsi:type="dcterms:W3CDTF">2015-12-18T15:07:31Z</dcterms:created>
  <dcterms:modified xsi:type="dcterms:W3CDTF">2016-01-11T03:33:07Z</dcterms:modified>
</cp:coreProperties>
</file>